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1"/>
  </p:notesMasterIdLst>
  <p:handoutMasterIdLst>
    <p:handoutMasterId r:id="rId32"/>
  </p:handoutMasterIdLst>
  <p:sldIdLst>
    <p:sldId id="271" r:id="rId2"/>
    <p:sldId id="259"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64" r:id="rId30"/>
  </p:sldIdLst>
  <p:sldSz cx="9144000" cy="6858000" type="screen4x3"/>
  <p:notesSz cx="6858000" cy="9144000"/>
  <p:defaultTextStyle>
    <a:defPPr>
      <a:defRPr lang="en-GB"/>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999999"/>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8" autoAdjust="0"/>
    <p:restoredTop sz="94656"/>
  </p:normalViewPr>
  <p:slideViewPr>
    <p:cSldViewPr snapToGrid="0" snapToObjects="1">
      <p:cViewPr varScale="1">
        <p:scale>
          <a:sx n="59" d="100"/>
          <a:sy n="59" d="100"/>
        </p:scale>
        <p:origin x="1680" y="67"/>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B8922A2C-31C5-4F05-9F7C-914BDF6BE2E1}" type="datetimeFigureOut">
              <a:rPr lang="en-GB" altLang="en-US"/>
              <a:pPr>
                <a:defRPr/>
              </a:pPr>
              <a:t>14/10/2020</a:t>
            </a:fld>
            <a:endParaRPr lang="en-GB"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6E46F7A-059E-42AB-B982-A4510078817D}" type="slidenum">
              <a:rPr lang="en-GB" altLang="en-US"/>
              <a:pPr>
                <a:defRPr/>
              </a:pPr>
              <a:t>‹#›</a:t>
            </a:fld>
            <a:endParaRPr lang="en-GB" altLang="en-US"/>
          </a:p>
        </p:txBody>
      </p:sp>
    </p:spTree>
    <p:extLst>
      <p:ext uri="{BB962C8B-B14F-4D97-AF65-F5344CB8AC3E}">
        <p14:creationId xmlns:p14="http://schemas.microsoft.com/office/powerpoint/2010/main" val="3008157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6AC537AB-F948-452E-A124-65221C795C1A}" type="datetimeFigureOut">
              <a:rPr lang="en-GB" altLang="en-US"/>
              <a:pPr>
                <a:defRPr/>
              </a:pPr>
              <a:t>14/10/2020</a:t>
            </a:fld>
            <a:endParaRPr lang="en-GB"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4A025BB-8C56-4D2D-A1A5-80341E78CCC8}" type="slidenum">
              <a:rPr lang="en-GB" altLang="en-US"/>
              <a:pPr>
                <a:defRPr/>
              </a:pPr>
              <a:t>‹#›</a:t>
            </a:fld>
            <a:endParaRPr lang="en-GB" altLang="en-US"/>
          </a:p>
        </p:txBody>
      </p:sp>
    </p:spTree>
    <p:extLst>
      <p:ext uri="{BB962C8B-B14F-4D97-AF65-F5344CB8AC3E}">
        <p14:creationId xmlns:p14="http://schemas.microsoft.com/office/powerpoint/2010/main" val="85487878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kern="1200">
        <a:solidFill>
          <a:schemeClr val="tx1"/>
        </a:solidFill>
        <a:latin typeface="+mn-lt"/>
        <a:ea typeface="ＭＳ Ｐゴシック" panose="020B0600070205080204" pitchFamily="34" charset="-128"/>
        <a:cs typeface="+mn-cs"/>
      </a:defRPr>
    </a:lvl1pPr>
    <a:lvl2pPr marL="457200" algn="l" defTabSz="457200" rtl="0" eaLnBrk="0" fontAlgn="base" hangingPunct="0">
      <a:spcBef>
        <a:spcPct val="30000"/>
      </a:spcBef>
      <a:spcAft>
        <a:spcPct val="0"/>
      </a:spcAft>
      <a:defRPr kern="1200">
        <a:solidFill>
          <a:schemeClr val="tx1"/>
        </a:solidFill>
        <a:latin typeface="+mn-lt"/>
        <a:ea typeface="ＭＳ Ｐゴシック" panose="020B0600070205080204" pitchFamily="34" charset="-128"/>
        <a:cs typeface="+mn-cs"/>
      </a:defRPr>
    </a:lvl2pPr>
    <a:lvl3pPr marL="914400" algn="l" defTabSz="457200" rtl="0" eaLnBrk="0" fontAlgn="base" hangingPunct="0">
      <a:spcBef>
        <a:spcPct val="30000"/>
      </a:spcBef>
      <a:spcAft>
        <a:spcPct val="0"/>
      </a:spcAft>
      <a:defRPr kern="1200">
        <a:solidFill>
          <a:schemeClr val="tx1"/>
        </a:solidFill>
        <a:latin typeface="+mn-lt"/>
        <a:ea typeface="ＭＳ Ｐゴシック" panose="020B0600070205080204" pitchFamily="34" charset="-128"/>
        <a:cs typeface="+mn-cs"/>
      </a:defRPr>
    </a:lvl3pPr>
    <a:lvl4pPr marL="1371600" algn="l" defTabSz="457200" rtl="0" eaLnBrk="0" fontAlgn="base" hangingPunct="0">
      <a:spcBef>
        <a:spcPct val="30000"/>
      </a:spcBef>
      <a:spcAft>
        <a:spcPct val="0"/>
      </a:spcAft>
      <a:defRPr kern="1200">
        <a:solidFill>
          <a:schemeClr val="tx1"/>
        </a:solidFill>
        <a:latin typeface="+mn-lt"/>
        <a:ea typeface="ＭＳ Ｐゴシック" panose="020B0600070205080204" pitchFamily="34" charset="-128"/>
        <a:cs typeface="+mn-cs"/>
      </a:defRPr>
    </a:lvl4pPr>
    <a:lvl5pPr marL="1828800" algn="l" defTabSz="457200" rtl="0" eaLnBrk="0" fontAlgn="base" hangingPunct="0">
      <a:spcBef>
        <a:spcPct val="30000"/>
      </a:spcBef>
      <a:spcAft>
        <a:spcPct val="0"/>
      </a:spcAft>
      <a:defRPr kern="1200">
        <a:solidFill>
          <a:schemeClr val="tx1"/>
        </a:solidFill>
        <a:latin typeface="+mn-lt"/>
        <a:ea typeface="ＭＳ Ｐゴシック"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2" name="Title 1"/>
          <p:cNvSpPr>
            <a:spLocks noGrp="1"/>
          </p:cNvSpPr>
          <p:nvPr>
            <p:ph type="ctrTitle"/>
          </p:nvPr>
        </p:nvSpPr>
        <p:spPr>
          <a:xfrm>
            <a:off x="1157287" y="3223966"/>
            <a:ext cx="6733265" cy="808606"/>
          </a:xfrm>
        </p:spPr>
        <p:txBody>
          <a:bodyPr>
            <a:noAutofit/>
          </a:bodyPr>
          <a:lstStyle>
            <a:lvl1pPr>
              <a:defRPr sz="6600">
                <a:solidFill>
                  <a:srgbClr val="000000"/>
                </a:solidFill>
              </a:defRPr>
            </a:lvl1pPr>
          </a:lstStyle>
          <a:p>
            <a:r>
              <a:rPr lang="en-GB" dirty="0"/>
              <a:t>Click to edit Master title style</a:t>
            </a:r>
          </a:p>
        </p:txBody>
      </p:sp>
      <p:sp>
        <p:nvSpPr>
          <p:cNvPr id="3" name="Subtitle 2"/>
          <p:cNvSpPr>
            <a:spLocks noGrp="1"/>
          </p:cNvSpPr>
          <p:nvPr>
            <p:ph type="subTitle" idx="1"/>
          </p:nvPr>
        </p:nvSpPr>
        <p:spPr>
          <a:xfrm>
            <a:off x="1157288" y="4375309"/>
            <a:ext cx="5796432" cy="487362"/>
          </a:xfrm>
        </p:spPr>
        <p:txBody>
          <a:bodyPr tIns="0" bIns="0">
            <a:noAutofit/>
          </a:bodyPr>
          <a:lstStyle>
            <a:lvl1pPr marL="0" indent="0" algn="l">
              <a:buNone/>
              <a:defRPr sz="20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pic>
        <p:nvPicPr>
          <p:cNvPr id="7" name="Picture 6">
            <a:extLst>
              <a:ext uri="{FF2B5EF4-FFF2-40B4-BE49-F238E27FC236}">
                <a16:creationId xmlns:a16="http://schemas.microsoft.com/office/drawing/2014/main" id="{3EFB00F1-0DC7-42C2-8399-B3CBFCBD458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6" name="Title 1">
            <a:extLst>
              <a:ext uri="{FF2B5EF4-FFF2-40B4-BE49-F238E27FC236}">
                <a16:creationId xmlns:a16="http://schemas.microsoft.com/office/drawing/2014/main" id="{BB68A965-1652-4A52-A299-660CE6F68409}"/>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1" i="0" u="none" strike="noStrike" kern="1200" baseline="0" dirty="0">
                <a:solidFill>
                  <a:srgbClr val="000000"/>
                </a:solidFill>
                <a:latin typeface="Arial"/>
                <a:ea typeface="ＭＳ Ｐゴシック" panose="020B0600070205080204" pitchFamily="34" charset="-128"/>
                <a:cs typeface="Arial"/>
              </a:rPr>
              <a:t>Logo</a:t>
            </a:r>
            <a:r>
              <a:rPr lang="en-GB" sz="900" b="0" i="0" u="none" strike="noStrike" kern="1200" baseline="0" dirty="0">
                <a:solidFill>
                  <a:srgbClr val="000000"/>
                </a:solidFill>
                <a:latin typeface="Arial"/>
                <a:ea typeface="ＭＳ Ｐゴシック" panose="020B0600070205080204" pitchFamily="34" charset="-128"/>
                <a:cs typeface="Arial"/>
              </a:rPr>
              <a:t> ©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58454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ross-infection">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7D4DD8C-EF32-4749-9ED5-AE0265679CC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35283796-EBB8-4A57-98DF-0318F0558453}"/>
              </a:ext>
            </a:extLst>
          </p:cNvPr>
          <p:cNvSpPr txBox="1">
            <a:spLocks/>
          </p:cNvSpPr>
          <p:nvPr userDrawn="1"/>
        </p:nvSpPr>
        <p:spPr bwMode="auto">
          <a:xfrm>
            <a:off x="704802" y="1894697"/>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I’ve heard people with cystic fibrosis cannot meet each other </a:t>
            </a:r>
          </a:p>
          <a:p>
            <a:r>
              <a:rPr lang="en-GB" sz="4000" dirty="0"/>
              <a:t>– is that true?</a:t>
            </a:r>
          </a:p>
        </p:txBody>
      </p:sp>
      <p:sp>
        <p:nvSpPr>
          <p:cNvPr id="5" name="Title 1">
            <a:extLst>
              <a:ext uri="{FF2B5EF4-FFF2-40B4-BE49-F238E27FC236}">
                <a16:creationId xmlns:a16="http://schemas.microsoft.com/office/drawing/2014/main" id="{D62CB09B-812F-4CF3-ABE6-DBE98D156EEE}"/>
              </a:ext>
            </a:extLst>
          </p:cNvPr>
          <p:cNvSpPr txBox="1">
            <a:spLocks/>
          </p:cNvSpPr>
          <p:nvPr userDrawn="1"/>
        </p:nvSpPr>
        <p:spPr bwMode="auto">
          <a:xfrm>
            <a:off x="704802" y="4298211"/>
            <a:ext cx="7981998"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2400" b="0" i="0" u="none" strike="noStrike" kern="1200" baseline="0" dirty="0">
                <a:solidFill>
                  <a:srgbClr val="000000"/>
                </a:solidFill>
                <a:latin typeface="Arial"/>
                <a:ea typeface="ＭＳ Ｐゴシック" panose="020B0600070205080204" pitchFamily="34" charset="-128"/>
                <a:cs typeface="Arial"/>
              </a:rPr>
              <a:t>People with cystic fibrosis are prone to lung infections that can be very harmful to others with the condition. Each person may carry different bugs in their lungs, which can be passed on by being around each other. To avoid the risk of cross-infection, people with cystic fibrosis are advised not to mix with each other at all.</a:t>
            </a:r>
            <a:endParaRPr lang="en-GB" sz="2400" b="0" dirty="0"/>
          </a:p>
        </p:txBody>
      </p:sp>
      <p:sp>
        <p:nvSpPr>
          <p:cNvPr id="9" name="Title 1">
            <a:extLst>
              <a:ext uri="{FF2B5EF4-FFF2-40B4-BE49-F238E27FC236}">
                <a16:creationId xmlns:a16="http://schemas.microsoft.com/office/drawing/2014/main" id="{3638CA28-6F35-4949-8A5A-016AB70B4683}"/>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249073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How is cystic fibrosis treate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6" name="Title 1">
            <a:extLst>
              <a:ext uri="{FF2B5EF4-FFF2-40B4-BE49-F238E27FC236}">
                <a16:creationId xmlns:a16="http://schemas.microsoft.com/office/drawing/2014/main" id="{616937EC-1060-42BF-9D44-9D28C8D18C4B}"/>
              </a:ext>
            </a:extLst>
          </p:cNvPr>
          <p:cNvSpPr txBox="1">
            <a:spLocks/>
          </p:cNvSpPr>
          <p:nvPr userDrawn="1"/>
        </p:nvSpPr>
        <p:spPr bwMode="auto">
          <a:xfrm>
            <a:off x="525710" y="617090"/>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is cystic fibrosis treated?</a:t>
            </a:r>
          </a:p>
        </p:txBody>
      </p:sp>
      <p:sp>
        <p:nvSpPr>
          <p:cNvPr id="7" name="Title 1">
            <a:extLst>
              <a:ext uri="{FF2B5EF4-FFF2-40B4-BE49-F238E27FC236}">
                <a16:creationId xmlns:a16="http://schemas.microsoft.com/office/drawing/2014/main" id="{9926A475-B78E-4DCB-8A94-F63D550C89BB}"/>
              </a:ext>
            </a:extLst>
          </p:cNvPr>
          <p:cNvSpPr txBox="1">
            <a:spLocks/>
          </p:cNvSpPr>
          <p:nvPr userDrawn="1"/>
        </p:nvSpPr>
        <p:spPr bwMode="auto">
          <a:xfrm>
            <a:off x="525710" y="3684674"/>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pPr marL="0" indent="0">
              <a:buClr>
                <a:schemeClr val="bg1"/>
              </a:buClr>
              <a:buFont typeface="Wingdings" panose="05000000000000000000" pitchFamily="2" charset="2"/>
              <a:buNone/>
            </a:pPr>
            <a:r>
              <a:rPr lang="en-GB" sz="3600" b="0" i="0" u="none" strike="noStrike" kern="1200" baseline="0" dirty="0">
                <a:solidFill>
                  <a:srgbClr val="000000"/>
                </a:solidFill>
                <a:latin typeface="Arial"/>
                <a:ea typeface="ＭＳ Ｐゴシック" panose="020B0600070205080204" pitchFamily="34" charset="-128"/>
                <a:cs typeface="Arial"/>
              </a:rPr>
              <a:t>A range of daily treatments is needed </a:t>
            </a:r>
            <a:br>
              <a:rPr lang="en-GB" sz="3600" b="0" i="0" u="none" strike="noStrike" kern="1200" baseline="0" dirty="0">
                <a:solidFill>
                  <a:srgbClr val="000000"/>
                </a:solidFill>
                <a:latin typeface="Arial"/>
                <a:ea typeface="ＭＳ Ｐゴシック" panose="020B0600070205080204" pitchFamily="34" charset="-128"/>
                <a:cs typeface="Arial"/>
              </a:rPr>
            </a:br>
            <a:r>
              <a:rPr lang="en-GB" sz="3600" b="0" i="0" u="none" strike="noStrike" kern="1200" baseline="0" dirty="0">
                <a:solidFill>
                  <a:srgbClr val="000000"/>
                </a:solidFill>
                <a:latin typeface="Arial"/>
                <a:ea typeface="ＭＳ Ｐゴシック" panose="020B0600070205080204" pitchFamily="34" charset="-128"/>
                <a:cs typeface="Arial"/>
              </a:rPr>
              <a:t>to tackle cystic fibrosis effectively.</a:t>
            </a:r>
          </a:p>
          <a:p>
            <a:pPr marL="0" indent="0">
              <a:buClr>
                <a:schemeClr val="bg1"/>
              </a:buClr>
              <a:buFont typeface="Wingdings" panose="05000000000000000000" pitchFamily="2" charset="2"/>
              <a:buNone/>
            </a:pPr>
            <a:r>
              <a:rPr lang="en-GB" sz="3600" b="1" i="0" u="none" strike="noStrike" kern="1200" baseline="0" dirty="0">
                <a:solidFill>
                  <a:srgbClr val="000000"/>
                </a:solidFill>
                <a:latin typeface="Arial"/>
                <a:ea typeface="ＭＳ Ｐゴシック" panose="020B0600070205080204" pitchFamily="34" charset="-128"/>
                <a:cs typeface="Arial"/>
              </a:rPr>
              <a:t>People with cystic fibrosis can </a:t>
            </a:r>
            <a:br>
              <a:rPr lang="en-GB" sz="3600" b="1" i="0" u="none" strike="noStrike" kern="1200" baseline="0" dirty="0">
                <a:solidFill>
                  <a:srgbClr val="000000"/>
                </a:solidFill>
                <a:latin typeface="Arial"/>
                <a:ea typeface="ＭＳ Ｐゴシック" panose="020B0600070205080204" pitchFamily="34" charset="-128"/>
                <a:cs typeface="Arial"/>
              </a:rPr>
            </a:br>
            <a:r>
              <a:rPr lang="en-GB" sz="3600" b="1" i="0" u="none" strike="noStrike" kern="1200" baseline="0" dirty="0">
                <a:solidFill>
                  <a:srgbClr val="000000"/>
                </a:solidFill>
                <a:latin typeface="Arial"/>
                <a:ea typeface="ＭＳ Ｐゴシック" panose="020B0600070205080204" pitchFamily="34" charset="-128"/>
                <a:cs typeface="Arial"/>
              </a:rPr>
              <a:t>spend a long time each day doing their treatments.</a:t>
            </a:r>
          </a:p>
        </p:txBody>
      </p:sp>
      <p:sp>
        <p:nvSpPr>
          <p:cNvPr id="8" name="TextBox 7">
            <a:extLst>
              <a:ext uri="{FF2B5EF4-FFF2-40B4-BE49-F238E27FC236}">
                <a16:creationId xmlns:a16="http://schemas.microsoft.com/office/drawing/2014/main" id="{37E0636A-FA14-4973-915F-580461CE8B7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9" name="Title 1">
            <a:extLst>
              <a:ext uri="{FF2B5EF4-FFF2-40B4-BE49-F238E27FC236}">
                <a16:creationId xmlns:a16="http://schemas.microsoft.com/office/drawing/2014/main" id="{AE216EC6-CC04-49C9-ABB4-2003E6D2D82E}"/>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1919715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ow is cystic fibrosis treate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6" name="Title 1">
            <a:extLst>
              <a:ext uri="{FF2B5EF4-FFF2-40B4-BE49-F238E27FC236}">
                <a16:creationId xmlns:a16="http://schemas.microsoft.com/office/drawing/2014/main" id="{616937EC-1060-42BF-9D44-9D28C8D18C4B}"/>
              </a:ext>
            </a:extLst>
          </p:cNvPr>
          <p:cNvSpPr txBox="1">
            <a:spLocks/>
          </p:cNvSpPr>
          <p:nvPr userDrawn="1"/>
        </p:nvSpPr>
        <p:spPr bwMode="auto">
          <a:xfrm>
            <a:off x="525710" y="617090"/>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is cystic fibrosis treated?</a:t>
            </a:r>
          </a:p>
        </p:txBody>
      </p:sp>
      <p:sp>
        <p:nvSpPr>
          <p:cNvPr id="7" name="Title 1">
            <a:extLst>
              <a:ext uri="{FF2B5EF4-FFF2-40B4-BE49-F238E27FC236}">
                <a16:creationId xmlns:a16="http://schemas.microsoft.com/office/drawing/2014/main" id="{9926A475-B78E-4DCB-8A94-F63D550C89BB}"/>
              </a:ext>
            </a:extLst>
          </p:cNvPr>
          <p:cNvSpPr txBox="1">
            <a:spLocks/>
          </p:cNvSpPr>
          <p:nvPr userDrawn="1"/>
        </p:nvSpPr>
        <p:spPr bwMode="auto">
          <a:xfrm>
            <a:off x="525710" y="3178918"/>
            <a:ext cx="8032663"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pPr marL="571500" indent="-571500">
              <a:buClr>
                <a:schemeClr val="bg1"/>
              </a:buClr>
              <a:buFont typeface="Wingdings" panose="05000000000000000000" pitchFamily="2" charset="2"/>
              <a:buChar char="§"/>
            </a:pPr>
            <a:r>
              <a:rPr lang="en-GB" sz="3400" b="0" i="0" u="none" strike="noStrike" kern="1200" baseline="0" dirty="0">
                <a:solidFill>
                  <a:srgbClr val="000000"/>
                </a:solidFill>
                <a:latin typeface="Arial"/>
                <a:ea typeface="ＭＳ Ｐゴシック" panose="020B0600070205080204" pitchFamily="34" charset="-128"/>
                <a:cs typeface="Arial"/>
              </a:rPr>
              <a:t>Antibiotics to fight infection in the lungs</a:t>
            </a:r>
          </a:p>
          <a:p>
            <a:pPr marL="571500" indent="-571500">
              <a:buClr>
                <a:schemeClr val="bg1"/>
              </a:buClr>
              <a:buFont typeface="Wingdings" panose="05000000000000000000" pitchFamily="2" charset="2"/>
              <a:buChar char="§"/>
            </a:pPr>
            <a:r>
              <a:rPr lang="en-GB" sz="3400" b="0" i="0" u="none" strike="noStrike" kern="1200" baseline="0" dirty="0">
                <a:solidFill>
                  <a:srgbClr val="000000"/>
                </a:solidFill>
                <a:latin typeface="Arial"/>
                <a:ea typeface="ＭＳ Ｐゴシック" panose="020B0600070205080204" pitchFamily="34" charset="-128"/>
                <a:cs typeface="Arial"/>
              </a:rPr>
              <a:t>Physiotherapy to help shift the mucus that builds up around the organs</a:t>
            </a:r>
          </a:p>
          <a:p>
            <a:pPr marL="571500" indent="-571500">
              <a:buClr>
                <a:schemeClr val="bg1"/>
              </a:buClr>
              <a:buFont typeface="Wingdings" panose="05000000000000000000" pitchFamily="2" charset="2"/>
              <a:buChar char="§"/>
            </a:pPr>
            <a:r>
              <a:rPr lang="en-GB" sz="3400" b="0" i="0" u="none" strike="noStrike" kern="1200" baseline="0" dirty="0">
                <a:solidFill>
                  <a:srgbClr val="000000"/>
                </a:solidFill>
                <a:latin typeface="Arial"/>
                <a:ea typeface="ＭＳ Ｐゴシック" panose="020B0600070205080204" pitchFamily="34" charset="-128"/>
                <a:cs typeface="Arial"/>
              </a:rPr>
              <a:t>Enzyme capsules with food</a:t>
            </a:r>
            <a:endParaRPr lang="en-GB" sz="3400" b="1" i="0" u="none" strike="noStrike" kern="1200" baseline="0" dirty="0">
              <a:solidFill>
                <a:srgbClr val="000000"/>
              </a:solidFill>
              <a:latin typeface="Arial"/>
              <a:ea typeface="ＭＳ Ｐゴシック" panose="020B0600070205080204" pitchFamily="34" charset="-128"/>
              <a:cs typeface="Arial"/>
            </a:endParaRPr>
          </a:p>
        </p:txBody>
      </p:sp>
      <p:sp>
        <p:nvSpPr>
          <p:cNvPr id="8" name="TextBox 7">
            <a:extLst>
              <a:ext uri="{FF2B5EF4-FFF2-40B4-BE49-F238E27FC236}">
                <a16:creationId xmlns:a16="http://schemas.microsoft.com/office/drawing/2014/main" id="{1CD21C7D-A06A-46A7-8C37-60C120D127C9}"/>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9" name="Title 1">
            <a:extLst>
              <a:ext uri="{FF2B5EF4-FFF2-40B4-BE49-F238E27FC236}">
                <a16:creationId xmlns:a16="http://schemas.microsoft.com/office/drawing/2014/main" id="{8BFA8164-86D6-4180-A858-18AD9E1F4069}"/>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2182189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How is cystic fibrosis treate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6" name="Title 1">
            <a:extLst>
              <a:ext uri="{FF2B5EF4-FFF2-40B4-BE49-F238E27FC236}">
                <a16:creationId xmlns:a16="http://schemas.microsoft.com/office/drawing/2014/main" id="{616937EC-1060-42BF-9D44-9D28C8D18C4B}"/>
              </a:ext>
            </a:extLst>
          </p:cNvPr>
          <p:cNvSpPr txBox="1">
            <a:spLocks/>
          </p:cNvSpPr>
          <p:nvPr userDrawn="1"/>
        </p:nvSpPr>
        <p:spPr bwMode="auto">
          <a:xfrm>
            <a:off x="525710" y="617090"/>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is cystic fibrosis treated?</a:t>
            </a:r>
          </a:p>
        </p:txBody>
      </p:sp>
      <p:sp>
        <p:nvSpPr>
          <p:cNvPr id="7" name="Title 1">
            <a:extLst>
              <a:ext uri="{FF2B5EF4-FFF2-40B4-BE49-F238E27FC236}">
                <a16:creationId xmlns:a16="http://schemas.microsoft.com/office/drawing/2014/main" id="{9926A475-B78E-4DCB-8A94-F63D550C89BB}"/>
              </a:ext>
            </a:extLst>
          </p:cNvPr>
          <p:cNvSpPr txBox="1">
            <a:spLocks/>
          </p:cNvSpPr>
          <p:nvPr userDrawn="1"/>
        </p:nvSpPr>
        <p:spPr bwMode="auto">
          <a:xfrm>
            <a:off x="525711" y="4112670"/>
            <a:ext cx="773471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pPr marL="571500" indent="-571500">
              <a:buClr>
                <a:schemeClr val="bg1"/>
              </a:buClr>
              <a:buFont typeface="Wingdings" panose="05000000000000000000" pitchFamily="2" charset="2"/>
              <a:buChar char="§"/>
            </a:pPr>
            <a:r>
              <a:rPr lang="en-GB" sz="3400" b="0" i="0" u="none" strike="noStrike" kern="1200" baseline="0" dirty="0">
                <a:solidFill>
                  <a:srgbClr val="000000"/>
                </a:solidFill>
                <a:latin typeface="Arial"/>
                <a:ea typeface="ＭＳ Ｐゴシック" panose="020B0600070205080204" pitchFamily="34" charset="-128"/>
                <a:cs typeface="Arial"/>
              </a:rPr>
              <a:t>A special diet to ensure the body gets the nutrients it needs</a:t>
            </a:r>
          </a:p>
          <a:p>
            <a:pPr marL="571500" indent="-571500">
              <a:buClr>
                <a:schemeClr val="bg1"/>
              </a:buClr>
              <a:buFont typeface="Wingdings" panose="05000000000000000000" pitchFamily="2" charset="2"/>
              <a:buChar char="§"/>
            </a:pPr>
            <a:r>
              <a:rPr lang="en-GB" sz="3400" b="0" i="0" u="none" strike="noStrike" kern="1200" baseline="0" dirty="0">
                <a:solidFill>
                  <a:srgbClr val="000000"/>
                </a:solidFill>
                <a:latin typeface="Arial"/>
                <a:ea typeface="ＭＳ Ｐゴシック" panose="020B0600070205080204" pitchFamily="34" charset="-128"/>
                <a:cs typeface="Arial"/>
              </a:rPr>
              <a:t>Drugs to thin mucus, and</a:t>
            </a:r>
          </a:p>
          <a:p>
            <a:pPr marL="571500" indent="-571500">
              <a:buClr>
                <a:schemeClr val="bg1"/>
              </a:buClr>
              <a:buFont typeface="Wingdings" panose="05000000000000000000" pitchFamily="2" charset="2"/>
              <a:buChar char="§"/>
            </a:pPr>
            <a:r>
              <a:rPr lang="en-GB" sz="3400" b="0" i="0" u="none" strike="noStrike" kern="1200" baseline="0" dirty="0">
                <a:solidFill>
                  <a:srgbClr val="000000"/>
                </a:solidFill>
                <a:latin typeface="Arial"/>
                <a:ea typeface="ＭＳ Ｐゴシック" panose="020B0600070205080204" pitchFamily="34" charset="-128"/>
                <a:cs typeface="Arial"/>
              </a:rPr>
              <a:t>If conventional treatments are no longer effective, a lung transplant might be needed.</a:t>
            </a:r>
            <a:endParaRPr lang="en-GB" sz="3400" b="1" i="0" u="none" strike="noStrike" kern="1200" baseline="0" dirty="0">
              <a:solidFill>
                <a:srgbClr val="000000"/>
              </a:solidFill>
              <a:latin typeface="Arial"/>
              <a:ea typeface="ＭＳ Ｐゴシック" panose="020B0600070205080204" pitchFamily="34" charset="-128"/>
              <a:cs typeface="Arial"/>
            </a:endParaRPr>
          </a:p>
        </p:txBody>
      </p:sp>
      <p:sp>
        <p:nvSpPr>
          <p:cNvPr id="8" name="TextBox 7">
            <a:extLst>
              <a:ext uri="{FF2B5EF4-FFF2-40B4-BE49-F238E27FC236}">
                <a16:creationId xmlns:a16="http://schemas.microsoft.com/office/drawing/2014/main" id="{1C5329DC-0C01-4088-B0AE-3A118C373A25}"/>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9" name="Title 1">
            <a:extLst>
              <a:ext uri="{FF2B5EF4-FFF2-40B4-BE49-F238E27FC236}">
                <a16:creationId xmlns:a16="http://schemas.microsoft.com/office/drawing/2014/main" id="{F2A07F85-7127-40A7-ACC5-D9692A1FF8D9}"/>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1435445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ife expectanc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E9ABE56-477F-4802-84F4-EE9C01483CF7}"/>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10" name="TextBox 9">
            <a:extLst>
              <a:ext uri="{FF2B5EF4-FFF2-40B4-BE49-F238E27FC236}">
                <a16:creationId xmlns:a16="http://schemas.microsoft.com/office/drawing/2014/main" id="{00D11AE7-8980-4BAC-9B3E-240A3F9D8F40}"/>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7" name="Title 1">
            <a:extLst>
              <a:ext uri="{FF2B5EF4-FFF2-40B4-BE49-F238E27FC236}">
                <a16:creationId xmlns:a16="http://schemas.microsoft.com/office/drawing/2014/main" id="{2C604429-57AA-483F-BDF0-8F8EA22C917E}"/>
              </a:ext>
            </a:extLst>
          </p:cNvPr>
          <p:cNvSpPr txBox="1">
            <a:spLocks/>
          </p:cNvSpPr>
          <p:nvPr userDrawn="1"/>
        </p:nvSpPr>
        <p:spPr bwMode="auto">
          <a:xfrm>
            <a:off x="799070" y="782423"/>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What is the life expectancy?</a:t>
            </a:r>
          </a:p>
        </p:txBody>
      </p:sp>
      <p:sp>
        <p:nvSpPr>
          <p:cNvPr id="11" name="Title 1">
            <a:extLst>
              <a:ext uri="{FF2B5EF4-FFF2-40B4-BE49-F238E27FC236}">
                <a16:creationId xmlns:a16="http://schemas.microsoft.com/office/drawing/2014/main" id="{66241F29-FEAC-453C-B2D9-196AD3887233}"/>
              </a:ext>
            </a:extLst>
          </p:cNvPr>
          <p:cNvSpPr txBox="1">
            <a:spLocks/>
          </p:cNvSpPr>
          <p:nvPr userDrawn="1"/>
        </p:nvSpPr>
        <p:spPr bwMode="auto">
          <a:xfrm>
            <a:off x="799071" y="4264174"/>
            <a:ext cx="7420256"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400" b="0" i="0" u="none" strike="noStrike" kern="1200" baseline="0" dirty="0">
                <a:solidFill>
                  <a:srgbClr val="000000"/>
                </a:solidFill>
                <a:latin typeface="Arial"/>
                <a:ea typeface="ＭＳ Ｐゴシック" panose="020B0600070205080204" pitchFamily="34" charset="-128"/>
                <a:cs typeface="Arial"/>
              </a:rPr>
              <a:t>Cystic fibrosis (CF) affects everyone differently, so it’s hard to say what an individual’s life expectancy is. The most recent figures suggest that half of people with CF will live past their 47th birthday.</a:t>
            </a:r>
            <a:endParaRPr lang="en-GB" sz="3400" b="0" dirty="0"/>
          </a:p>
        </p:txBody>
      </p:sp>
      <p:sp>
        <p:nvSpPr>
          <p:cNvPr id="8" name="Title 1">
            <a:extLst>
              <a:ext uri="{FF2B5EF4-FFF2-40B4-BE49-F238E27FC236}">
                <a16:creationId xmlns:a16="http://schemas.microsoft.com/office/drawing/2014/main" id="{CF6DBC41-36CB-8947-B7F7-B81B2DFDBFFE}"/>
              </a:ext>
            </a:extLst>
          </p:cNvPr>
          <p:cNvSpPr txBox="1">
            <a:spLocks/>
          </p:cNvSpPr>
          <p:nvPr userDrawn="1"/>
        </p:nvSpPr>
        <p:spPr bwMode="auto">
          <a:xfrm>
            <a:off x="429200" y="6144479"/>
            <a:ext cx="3156481" cy="3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38939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s there a cur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7D4DD8C-EF32-4749-9ED5-AE0265679CC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35283796-EBB8-4A57-98DF-0318F0558453}"/>
              </a:ext>
            </a:extLst>
          </p:cNvPr>
          <p:cNvSpPr txBox="1">
            <a:spLocks/>
          </p:cNvSpPr>
          <p:nvPr userDrawn="1"/>
        </p:nvSpPr>
        <p:spPr bwMode="auto">
          <a:xfrm>
            <a:off x="704802" y="894493"/>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Is there a cure?</a:t>
            </a:r>
          </a:p>
        </p:txBody>
      </p:sp>
      <p:sp>
        <p:nvSpPr>
          <p:cNvPr id="5" name="Title 1">
            <a:extLst>
              <a:ext uri="{FF2B5EF4-FFF2-40B4-BE49-F238E27FC236}">
                <a16:creationId xmlns:a16="http://schemas.microsoft.com/office/drawing/2014/main" id="{D62CB09B-812F-4CF3-ABE6-DBE98D156EEE}"/>
              </a:ext>
            </a:extLst>
          </p:cNvPr>
          <p:cNvSpPr txBox="1">
            <a:spLocks/>
          </p:cNvSpPr>
          <p:nvPr userDrawn="1"/>
        </p:nvSpPr>
        <p:spPr bwMode="auto">
          <a:xfrm>
            <a:off x="704802" y="3433301"/>
            <a:ext cx="790494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600" b="0" i="0" u="none" strike="noStrike" kern="1200" baseline="0" dirty="0">
                <a:solidFill>
                  <a:srgbClr val="000000"/>
                </a:solidFill>
                <a:latin typeface="Arial"/>
                <a:ea typeface="ＭＳ Ｐゴシック" panose="020B0600070205080204" pitchFamily="34" charset="-128"/>
                <a:cs typeface="Arial"/>
              </a:rPr>
              <a:t>There is currently no cure for cystic fibrosis (CF). However, understanding and treatment of CF are improving all the time.</a:t>
            </a:r>
            <a:endParaRPr lang="en-GB" sz="3600" b="0" dirty="0"/>
          </a:p>
        </p:txBody>
      </p:sp>
      <p:sp>
        <p:nvSpPr>
          <p:cNvPr id="9" name="Title 1">
            <a:extLst>
              <a:ext uri="{FF2B5EF4-FFF2-40B4-BE49-F238E27FC236}">
                <a16:creationId xmlns:a16="http://schemas.microsoft.com/office/drawing/2014/main" id="{21A3D938-70B2-FA4C-AEB3-130C0C12965F}"/>
              </a:ext>
            </a:extLst>
          </p:cNvPr>
          <p:cNvSpPr txBox="1">
            <a:spLocks/>
          </p:cNvSpPr>
          <p:nvPr userDrawn="1"/>
        </p:nvSpPr>
        <p:spPr bwMode="auto">
          <a:xfrm>
            <a:off x="429200" y="6144479"/>
            <a:ext cx="3156481" cy="3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2040782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How can I help the Trust?">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6" name="Title 1">
            <a:extLst>
              <a:ext uri="{FF2B5EF4-FFF2-40B4-BE49-F238E27FC236}">
                <a16:creationId xmlns:a16="http://schemas.microsoft.com/office/drawing/2014/main" id="{616937EC-1060-42BF-9D44-9D28C8D18C4B}"/>
              </a:ext>
            </a:extLst>
          </p:cNvPr>
          <p:cNvSpPr txBox="1">
            <a:spLocks/>
          </p:cNvSpPr>
          <p:nvPr userDrawn="1"/>
        </p:nvSpPr>
        <p:spPr bwMode="auto">
          <a:xfrm>
            <a:off x="704802" y="1182169"/>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can you help the Cystic Fibrosis Trust?</a:t>
            </a:r>
          </a:p>
        </p:txBody>
      </p:sp>
      <p:sp>
        <p:nvSpPr>
          <p:cNvPr id="7" name="Title 1">
            <a:extLst>
              <a:ext uri="{FF2B5EF4-FFF2-40B4-BE49-F238E27FC236}">
                <a16:creationId xmlns:a16="http://schemas.microsoft.com/office/drawing/2014/main" id="{9926A475-B78E-4DCB-8A94-F63D550C89BB}"/>
              </a:ext>
            </a:extLst>
          </p:cNvPr>
          <p:cNvSpPr txBox="1">
            <a:spLocks/>
          </p:cNvSpPr>
          <p:nvPr userDrawn="1"/>
        </p:nvSpPr>
        <p:spPr bwMode="auto">
          <a:xfrm>
            <a:off x="704802" y="4235389"/>
            <a:ext cx="6928897"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pPr marL="457200" indent="-457200">
              <a:buClr>
                <a:schemeClr val="bg1"/>
              </a:buClr>
              <a:buFont typeface="Wingdings" panose="05000000000000000000" pitchFamily="2" charset="2"/>
              <a:buChar char="§"/>
            </a:pPr>
            <a:r>
              <a:rPr lang="en-GB" sz="3600" b="0" i="0" u="none" strike="noStrike" kern="1200" baseline="0" dirty="0">
                <a:solidFill>
                  <a:srgbClr val="000000"/>
                </a:solidFill>
                <a:latin typeface="Arial"/>
                <a:ea typeface="ＭＳ Ｐゴシック" panose="020B0600070205080204" pitchFamily="34" charset="-128"/>
                <a:cs typeface="Arial"/>
              </a:rPr>
              <a:t>Spare some time and </a:t>
            </a:r>
            <a:r>
              <a:rPr lang="en-GB" sz="3600" b="1" i="0" u="none" strike="noStrike" kern="1200" baseline="0" dirty="0">
                <a:solidFill>
                  <a:srgbClr val="000000"/>
                </a:solidFill>
                <a:latin typeface="Arial"/>
                <a:ea typeface="ＭＳ Ｐゴシック" panose="020B0600070205080204" pitchFamily="34" charset="-128"/>
                <a:cs typeface="Arial"/>
              </a:rPr>
              <a:t>organise </a:t>
            </a:r>
            <a:br>
              <a:rPr lang="en-GB" sz="3600" b="1" i="0" u="none" strike="noStrike" kern="1200" baseline="0" dirty="0">
                <a:solidFill>
                  <a:srgbClr val="000000"/>
                </a:solidFill>
                <a:latin typeface="Arial"/>
                <a:ea typeface="ＭＳ Ｐゴシック" panose="020B0600070205080204" pitchFamily="34" charset="-128"/>
                <a:cs typeface="Arial"/>
              </a:rPr>
            </a:br>
            <a:r>
              <a:rPr lang="en-GB" sz="3600" b="1" i="0" u="none" strike="noStrike" kern="1200" baseline="0" dirty="0">
                <a:solidFill>
                  <a:srgbClr val="000000"/>
                </a:solidFill>
                <a:latin typeface="Arial"/>
                <a:ea typeface="ＭＳ Ｐゴシック" panose="020B0600070205080204" pitchFamily="34" charset="-128"/>
                <a:cs typeface="Arial"/>
              </a:rPr>
              <a:t>a fundraising event</a:t>
            </a:r>
          </a:p>
          <a:p>
            <a:pPr marL="457200" indent="-457200">
              <a:buClr>
                <a:schemeClr val="bg1"/>
              </a:buClr>
              <a:buFont typeface="Wingdings" panose="05000000000000000000" pitchFamily="2" charset="2"/>
              <a:buChar char="§"/>
            </a:pPr>
            <a:r>
              <a:rPr lang="en-GB" sz="3600" b="1" i="0" u="none" strike="noStrike" kern="1200" baseline="0" dirty="0">
                <a:solidFill>
                  <a:srgbClr val="000000"/>
                </a:solidFill>
                <a:latin typeface="Arial"/>
                <a:ea typeface="ＭＳ Ｐゴシック" panose="020B0600070205080204" pitchFamily="34" charset="-128"/>
                <a:cs typeface="Arial"/>
              </a:rPr>
              <a:t>Make a donation</a:t>
            </a:r>
          </a:p>
          <a:p>
            <a:pPr marL="457200" indent="-457200">
              <a:buClr>
                <a:schemeClr val="bg1"/>
              </a:buClr>
              <a:buFont typeface="Wingdings" panose="05000000000000000000" pitchFamily="2" charset="2"/>
              <a:buChar char="§"/>
            </a:pPr>
            <a:r>
              <a:rPr lang="en-GB" sz="3600" b="1" i="0" u="none" strike="noStrike" kern="1200" baseline="0" dirty="0">
                <a:solidFill>
                  <a:srgbClr val="000000"/>
                </a:solidFill>
                <a:latin typeface="Arial"/>
                <a:ea typeface="ＭＳ Ｐゴシック" panose="020B0600070205080204" pitchFamily="34" charset="-128"/>
                <a:cs typeface="Arial"/>
              </a:rPr>
              <a:t>Lend your voice </a:t>
            </a:r>
            <a:r>
              <a:rPr lang="en-GB" sz="3600" b="0" i="0" u="none" strike="noStrike" kern="1200" baseline="0" dirty="0">
                <a:solidFill>
                  <a:srgbClr val="000000"/>
                </a:solidFill>
                <a:latin typeface="Arial"/>
                <a:ea typeface="ＭＳ Ｐゴシック" panose="020B0600070205080204" pitchFamily="34" charset="-128"/>
                <a:cs typeface="Arial"/>
              </a:rPr>
              <a:t>to raise </a:t>
            </a:r>
            <a:br>
              <a:rPr lang="en-GB" sz="3600" b="0" i="0" u="none" strike="noStrike" kern="1200" baseline="0" dirty="0">
                <a:solidFill>
                  <a:srgbClr val="000000"/>
                </a:solidFill>
                <a:latin typeface="Arial"/>
                <a:ea typeface="ＭＳ Ｐゴシック" panose="020B0600070205080204" pitchFamily="34" charset="-128"/>
                <a:cs typeface="Arial"/>
              </a:rPr>
            </a:br>
            <a:r>
              <a:rPr lang="en-GB" sz="3600" b="0" i="0" u="none" strike="noStrike" kern="1200" baseline="0" dirty="0">
                <a:solidFill>
                  <a:srgbClr val="000000"/>
                </a:solidFill>
                <a:latin typeface="Arial"/>
                <a:ea typeface="ＭＳ Ｐゴシック" panose="020B0600070205080204" pitchFamily="34" charset="-128"/>
                <a:cs typeface="Arial"/>
              </a:rPr>
              <a:t>awareness of the condition</a:t>
            </a:r>
          </a:p>
        </p:txBody>
      </p:sp>
      <p:sp>
        <p:nvSpPr>
          <p:cNvPr id="8" name="TextBox 7">
            <a:extLst>
              <a:ext uri="{FF2B5EF4-FFF2-40B4-BE49-F238E27FC236}">
                <a16:creationId xmlns:a16="http://schemas.microsoft.com/office/drawing/2014/main" id="{AB56B8D9-AA0D-4BEE-BBD6-D2F1C3A14A4D}"/>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9" name="Title 1">
            <a:extLst>
              <a:ext uri="{FF2B5EF4-FFF2-40B4-BE49-F238E27FC236}">
                <a16:creationId xmlns:a16="http://schemas.microsoft.com/office/drawing/2014/main" id="{5D2C18D7-9926-4765-B0CE-E63223D6A477}"/>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3735742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How can I help the Trust?">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6" name="Title 1">
            <a:extLst>
              <a:ext uri="{FF2B5EF4-FFF2-40B4-BE49-F238E27FC236}">
                <a16:creationId xmlns:a16="http://schemas.microsoft.com/office/drawing/2014/main" id="{616937EC-1060-42BF-9D44-9D28C8D18C4B}"/>
              </a:ext>
            </a:extLst>
          </p:cNvPr>
          <p:cNvSpPr txBox="1">
            <a:spLocks/>
          </p:cNvSpPr>
          <p:nvPr userDrawn="1"/>
        </p:nvSpPr>
        <p:spPr bwMode="auto">
          <a:xfrm>
            <a:off x="704802" y="1182169"/>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can you help the Cystic Fibrosis Trust?</a:t>
            </a:r>
          </a:p>
        </p:txBody>
      </p:sp>
      <p:sp>
        <p:nvSpPr>
          <p:cNvPr id="7" name="Title 1">
            <a:extLst>
              <a:ext uri="{FF2B5EF4-FFF2-40B4-BE49-F238E27FC236}">
                <a16:creationId xmlns:a16="http://schemas.microsoft.com/office/drawing/2014/main" id="{9926A475-B78E-4DCB-8A94-F63D550C89BB}"/>
              </a:ext>
            </a:extLst>
          </p:cNvPr>
          <p:cNvSpPr txBox="1">
            <a:spLocks/>
          </p:cNvSpPr>
          <p:nvPr userDrawn="1"/>
        </p:nvSpPr>
        <p:spPr bwMode="auto">
          <a:xfrm>
            <a:off x="704802" y="4060962"/>
            <a:ext cx="7761104"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pPr marL="0" indent="0">
              <a:buClr>
                <a:schemeClr val="bg1"/>
              </a:buClr>
              <a:buFont typeface="Wingdings" panose="05000000000000000000" pitchFamily="2" charset="2"/>
              <a:buNone/>
            </a:pPr>
            <a:r>
              <a:rPr lang="en-GB" sz="3200" b="0" i="0" u="none" strike="noStrike" kern="1200" baseline="0" dirty="0">
                <a:solidFill>
                  <a:srgbClr val="000000"/>
                </a:solidFill>
                <a:latin typeface="Arial"/>
                <a:ea typeface="ＭＳ Ｐゴシック" panose="020B0600070205080204" pitchFamily="34" charset="-128"/>
                <a:cs typeface="Arial"/>
              </a:rPr>
              <a:t>Visit </a:t>
            </a:r>
            <a:r>
              <a:rPr lang="en-GB" sz="3200" b="1" i="0" u="none" strike="noStrike" kern="1200" baseline="0" dirty="0">
                <a:solidFill>
                  <a:srgbClr val="000000"/>
                </a:solidFill>
                <a:latin typeface="Arial"/>
                <a:ea typeface="ＭＳ Ｐゴシック" panose="020B0600070205080204" pitchFamily="34" charset="-128"/>
                <a:cs typeface="Arial"/>
              </a:rPr>
              <a:t>cysticfibrosis.org.uk/get-involved </a:t>
            </a:r>
            <a:br>
              <a:rPr lang="en-GB" sz="3200" b="1" i="0" u="none" strike="noStrike" kern="1200" baseline="0" dirty="0">
                <a:solidFill>
                  <a:srgbClr val="000000"/>
                </a:solidFill>
                <a:latin typeface="Arial"/>
                <a:ea typeface="ＭＳ Ｐゴシック" panose="020B0600070205080204" pitchFamily="34" charset="-128"/>
                <a:cs typeface="Arial"/>
              </a:rPr>
            </a:br>
            <a:r>
              <a:rPr lang="en-GB" sz="3200" b="0" i="0" u="none" strike="noStrike" kern="1200" baseline="0" dirty="0">
                <a:solidFill>
                  <a:srgbClr val="000000"/>
                </a:solidFill>
                <a:latin typeface="Arial"/>
                <a:ea typeface="ＭＳ Ｐゴシック" panose="020B0600070205080204" pitchFamily="34" charset="-128"/>
                <a:cs typeface="Arial"/>
              </a:rPr>
              <a:t>for more information on getting involved.</a:t>
            </a:r>
          </a:p>
          <a:p>
            <a:pPr marL="0" indent="0">
              <a:buClr>
                <a:schemeClr val="bg1"/>
              </a:buClr>
              <a:buFont typeface="Wingdings" panose="05000000000000000000" pitchFamily="2" charset="2"/>
              <a:buNone/>
            </a:pPr>
            <a:endParaRPr lang="en-GB" sz="3200" b="0" i="0" u="none" strike="noStrike" kern="1200" baseline="0" dirty="0">
              <a:solidFill>
                <a:srgbClr val="000000"/>
              </a:solidFill>
              <a:latin typeface="Arial"/>
              <a:ea typeface="ＭＳ Ｐゴシック" panose="020B0600070205080204" pitchFamily="34" charset="-128"/>
              <a:cs typeface="Arial"/>
            </a:endParaRPr>
          </a:p>
          <a:p>
            <a:pPr marL="0" indent="0">
              <a:buClr>
                <a:schemeClr val="bg1"/>
              </a:buClr>
              <a:buFont typeface="Wingdings" panose="05000000000000000000" pitchFamily="2" charset="2"/>
              <a:buNone/>
            </a:pPr>
            <a:r>
              <a:rPr lang="en-GB" sz="3200" b="0" i="0" u="none" strike="noStrike" kern="1200" baseline="0" dirty="0">
                <a:solidFill>
                  <a:srgbClr val="000000"/>
                </a:solidFill>
                <a:latin typeface="Arial"/>
                <a:ea typeface="ＭＳ Ｐゴシック" panose="020B0600070205080204" pitchFamily="34" charset="-128"/>
                <a:cs typeface="Arial"/>
              </a:rPr>
              <a:t>To make a donation please visit </a:t>
            </a:r>
            <a:r>
              <a:rPr lang="en-GB" sz="3200" b="1" i="0" u="none" strike="noStrike" kern="1200" baseline="0" dirty="0">
                <a:solidFill>
                  <a:srgbClr val="000000"/>
                </a:solidFill>
                <a:latin typeface="Arial"/>
                <a:ea typeface="ＭＳ Ｐゴシック" panose="020B0600070205080204" pitchFamily="34" charset="-128"/>
                <a:cs typeface="Arial"/>
              </a:rPr>
              <a:t>cysticfibrosis.org.uk/donate</a:t>
            </a:r>
            <a:r>
              <a:rPr lang="en-GB" sz="3600" b="0" i="0" u="none" strike="noStrike" kern="1200" baseline="0" dirty="0">
                <a:solidFill>
                  <a:srgbClr val="000000"/>
                </a:solidFill>
                <a:latin typeface="Arial"/>
                <a:ea typeface="ＭＳ Ｐゴシック" panose="020B0600070205080204" pitchFamily="34" charset="-128"/>
                <a:cs typeface="Arial"/>
              </a:rPr>
              <a:t>.</a:t>
            </a:r>
          </a:p>
        </p:txBody>
      </p:sp>
      <p:sp>
        <p:nvSpPr>
          <p:cNvPr id="8" name="TextBox 7">
            <a:extLst>
              <a:ext uri="{FF2B5EF4-FFF2-40B4-BE49-F238E27FC236}">
                <a16:creationId xmlns:a16="http://schemas.microsoft.com/office/drawing/2014/main" id="{EA6E5CD4-D078-4DF2-98F7-B09F1B4BED81}"/>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9" name="Title 1">
            <a:extLst>
              <a:ext uri="{FF2B5EF4-FFF2-40B4-BE49-F238E27FC236}">
                <a16:creationId xmlns:a16="http://schemas.microsoft.com/office/drawing/2014/main" id="{A5DFD663-56B6-473D-93BE-7E75318FF1D3}"/>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38065648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What does the Trust do?">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7D4DD8C-EF32-4749-9ED5-AE0265679CC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35283796-EBB8-4A57-98DF-0318F0558453}"/>
              </a:ext>
            </a:extLst>
          </p:cNvPr>
          <p:cNvSpPr txBox="1">
            <a:spLocks/>
          </p:cNvSpPr>
          <p:nvPr userDrawn="1"/>
        </p:nvSpPr>
        <p:spPr bwMode="auto">
          <a:xfrm>
            <a:off x="704802" y="1292774"/>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What does the Cystic Fibrosis Trust do?</a:t>
            </a:r>
          </a:p>
        </p:txBody>
      </p:sp>
      <p:sp>
        <p:nvSpPr>
          <p:cNvPr id="5" name="Title 1">
            <a:extLst>
              <a:ext uri="{FF2B5EF4-FFF2-40B4-BE49-F238E27FC236}">
                <a16:creationId xmlns:a16="http://schemas.microsoft.com/office/drawing/2014/main" id="{4E7C5B62-315E-4E42-AA48-C335D34399F3}"/>
              </a:ext>
            </a:extLst>
          </p:cNvPr>
          <p:cNvSpPr txBox="1">
            <a:spLocks/>
          </p:cNvSpPr>
          <p:nvPr userDrawn="1"/>
        </p:nvSpPr>
        <p:spPr bwMode="auto">
          <a:xfrm>
            <a:off x="704802" y="4462472"/>
            <a:ext cx="7863846"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pPr marL="457200" indent="-457200">
              <a:buClr>
                <a:srgbClr val="FFC000"/>
              </a:buClr>
              <a:buFont typeface="Wingdings" panose="05000000000000000000" pitchFamily="2" charset="2"/>
              <a:buChar char="§"/>
            </a:pPr>
            <a:r>
              <a:rPr lang="en-GB" sz="2800" b="0" i="0" u="none" strike="noStrike" kern="1200" baseline="0" dirty="0">
                <a:solidFill>
                  <a:srgbClr val="000000"/>
                </a:solidFill>
                <a:latin typeface="Arial"/>
                <a:ea typeface="ＭＳ Ｐゴシック" panose="020B0600070205080204" pitchFamily="34" charset="-128"/>
                <a:cs typeface="Arial"/>
              </a:rPr>
              <a:t>Invest in cutting-edge research to develop improved treatments </a:t>
            </a:r>
          </a:p>
          <a:p>
            <a:pPr marL="457200" indent="-457200">
              <a:buClr>
                <a:srgbClr val="FFC000"/>
              </a:buClr>
              <a:buFont typeface="Wingdings" panose="05000000000000000000" pitchFamily="2" charset="2"/>
              <a:buChar char="§"/>
            </a:pPr>
            <a:r>
              <a:rPr lang="en-GB" sz="2800" b="0" i="0" u="none" strike="noStrike" kern="1200" baseline="0" dirty="0">
                <a:solidFill>
                  <a:srgbClr val="000000"/>
                </a:solidFill>
                <a:latin typeface="Arial"/>
                <a:ea typeface="ＭＳ Ｐゴシック" panose="020B0600070205080204" pitchFamily="34" charset="-128"/>
                <a:cs typeface="Arial"/>
              </a:rPr>
              <a:t>Drive up standards of clinical care at specialist CF centres and clinics across the UK</a:t>
            </a:r>
          </a:p>
          <a:p>
            <a:pPr marL="457200" indent="-457200">
              <a:buClr>
                <a:srgbClr val="FFC000"/>
              </a:buClr>
              <a:buFont typeface="Wingdings" panose="05000000000000000000" pitchFamily="2" charset="2"/>
              <a:buChar char="§"/>
            </a:pPr>
            <a:r>
              <a:rPr lang="en-GB" sz="2800" b="0" i="0" u="none" strike="noStrike" kern="1200" baseline="0" dirty="0">
                <a:solidFill>
                  <a:srgbClr val="000000"/>
                </a:solidFill>
                <a:latin typeface="Arial"/>
                <a:ea typeface="ＭＳ Ｐゴシック" panose="020B0600070205080204" pitchFamily="34" charset="-128"/>
                <a:cs typeface="Arial"/>
              </a:rPr>
              <a:t>Provide trusted information, advice and support to those affected</a:t>
            </a:r>
          </a:p>
          <a:p>
            <a:pPr marL="457200" indent="-457200">
              <a:buClr>
                <a:srgbClr val="FFC000"/>
              </a:buClr>
              <a:buFont typeface="Wingdings" panose="05000000000000000000" pitchFamily="2" charset="2"/>
              <a:buChar char="§"/>
            </a:pPr>
            <a:r>
              <a:rPr lang="en-GB" sz="2800" b="0" i="0" u="none" strike="noStrike" kern="1200" baseline="0" dirty="0">
                <a:solidFill>
                  <a:srgbClr val="000000"/>
                </a:solidFill>
                <a:latin typeface="Arial"/>
                <a:ea typeface="ＭＳ Ｐゴシック" panose="020B0600070205080204" pitchFamily="34" charset="-128"/>
                <a:cs typeface="Arial"/>
              </a:rPr>
              <a:t>Campaign hard on the issues that matter.</a:t>
            </a:r>
            <a:endParaRPr lang="en-GB" sz="2800" b="0" dirty="0"/>
          </a:p>
        </p:txBody>
      </p:sp>
      <p:sp>
        <p:nvSpPr>
          <p:cNvPr id="9" name="Title 1">
            <a:extLst>
              <a:ext uri="{FF2B5EF4-FFF2-40B4-BE49-F238E27FC236}">
                <a16:creationId xmlns:a16="http://schemas.microsoft.com/office/drawing/2014/main" id="{44AB401F-84AF-47CD-98D6-6053A076E874}"/>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1422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ow can I find out more about CF?">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7D4DD8C-EF32-4749-9ED5-AE0265679CC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35283796-EBB8-4A57-98DF-0318F0558453}"/>
              </a:ext>
            </a:extLst>
          </p:cNvPr>
          <p:cNvSpPr txBox="1">
            <a:spLocks/>
          </p:cNvSpPr>
          <p:nvPr userDrawn="1"/>
        </p:nvSpPr>
        <p:spPr bwMode="auto">
          <a:xfrm>
            <a:off x="704802" y="1298796"/>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can I find out more about cystic fibrosis?</a:t>
            </a:r>
          </a:p>
        </p:txBody>
      </p:sp>
      <p:sp>
        <p:nvSpPr>
          <p:cNvPr id="5" name="Title 1">
            <a:extLst>
              <a:ext uri="{FF2B5EF4-FFF2-40B4-BE49-F238E27FC236}">
                <a16:creationId xmlns:a16="http://schemas.microsoft.com/office/drawing/2014/main" id="{1477116E-5679-49AB-95F1-38D47829E4F0}"/>
              </a:ext>
            </a:extLst>
          </p:cNvPr>
          <p:cNvSpPr txBox="1">
            <a:spLocks/>
          </p:cNvSpPr>
          <p:nvPr userDrawn="1"/>
        </p:nvSpPr>
        <p:spPr bwMode="auto">
          <a:xfrm>
            <a:off x="704802" y="2961511"/>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600" b="0" i="0" u="none" strike="noStrike" kern="1200" baseline="0" dirty="0">
                <a:solidFill>
                  <a:srgbClr val="000000"/>
                </a:solidFill>
                <a:latin typeface="Arial"/>
                <a:ea typeface="ＭＳ Ｐゴシック" panose="020B0600070205080204" pitchFamily="34" charset="-128"/>
                <a:cs typeface="Arial"/>
              </a:rPr>
              <a:t>Visit the Cystic Fibrosis Trust website</a:t>
            </a:r>
          </a:p>
          <a:p>
            <a:r>
              <a:rPr lang="en-GB" sz="3600" b="1" i="0" u="none" strike="noStrike" kern="1200" baseline="0" dirty="0">
                <a:solidFill>
                  <a:srgbClr val="000000"/>
                </a:solidFill>
                <a:latin typeface="Arial"/>
                <a:ea typeface="ＭＳ Ｐゴシック" panose="020B0600070205080204" pitchFamily="34" charset="-128"/>
                <a:cs typeface="Arial"/>
              </a:rPr>
              <a:t>cysticfibrosis.org.uk </a:t>
            </a:r>
            <a:endParaRPr lang="en-GB" sz="3400" b="1" dirty="0"/>
          </a:p>
        </p:txBody>
      </p:sp>
      <p:sp>
        <p:nvSpPr>
          <p:cNvPr id="9" name="Title 1">
            <a:extLst>
              <a:ext uri="{FF2B5EF4-FFF2-40B4-BE49-F238E27FC236}">
                <a16:creationId xmlns:a16="http://schemas.microsoft.com/office/drawing/2014/main" id="{2495E676-B63A-40D7-90B5-8238C680D672}"/>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164277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at is cystic fibrosi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E9ABE56-477F-4802-84F4-EE9C01483CF7}"/>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8" name="Title 1">
            <a:extLst>
              <a:ext uri="{FF2B5EF4-FFF2-40B4-BE49-F238E27FC236}">
                <a16:creationId xmlns:a16="http://schemas.microsoft.com/office/drawing/2014/main" id="{FD8D8639-B7E6-456C-8E8A-BF196BDAF010}"/>
              </a:ext>
            </a:extLst>
          </p:cNvPr>
          <p:cNvSpPr txBox="1">
            <a:spLocks/>
          </p:cNvSpPr>
          <p:nvPr userDrawn="1"/>
        </p:nvSpPr>
        <p:spPr bwMode="auto">
          <a:xfrm>
            <a:off x="799070" y="782423"/>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What is cystic fibrosis?</a:t>
            </a:r>
          </a:p>
        </p:txBody>
      </p:sp>
      <p:sp>
        <p:nvSpPr>
          <p:cNvPr id="10" name="TextBox 9">
            <a:extLst>
              <a:ext uri="{FF2B5EF4-FFF2-40B4-BE49-F238E27FC236}">
                <a16:creationId xmlns:a16="http://schemas.microsoft.com/office/drawing/2014/main" id="{00D11AE7-8980-4BAC-9B3E-240A3F9D8F40}"/>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5" name="Title 1">
            <a:extLst>
              <a:ext uri="{FF2B5EF4-FFF2-40B4-BE49-F238E27FC236}">
                <a16:creationId xmlns:a16="http://schemas.microsoft.com/office/drawing/2014/main" id="{96221B63-5FF6-4489-AE38-035746F1399F}"/>
              </a:ext>
            </a:extLst>
          </p:cNvPr>
          <p:cNvSpPr txBox="1">
            <a:spLocks/>
          </p:cNvSpPr>
          <p:nvPr userDrawn="1"/>
        </p:nvSpPr>
        <p:spPr bwMode="auto">
          <a:xfrm>
            <a:off x="799070" y="2770109"/>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400" b="0" i="0" u="none" strike="noStrike" kern="1200" baseline="0" dirty="0">
                <a:solidFill>
                  <a:srgbClr val="000000"/>
                </a:solidFill>
                <a:latin typeface="Arial"/>
                <a:ea typeface="ＭＳ Ｐゴシック" panose="020B0600070205080204" pitchFamily="34" charset="-128"/>
                <a:cs typeface="Arial"/>
              </a:rPr>
              <a:t>Cystic fibrosis (CF) is a life-shortening genetic condition that slowly damages </a:t>
            </a:r>
            <a:br>
              <a:rPr lang="en-GB" sz="3400" b="0" i="0" u="none" strike="noStrike" kern="1200" baseline="0" dirty="0">
                <a:solidFill>
                  <a:srgbClr val="000000"/>
                </a:solidFill>
                <a:latin typeface="Arial"/>
                <a:ea typeface="ＭＳ Ｐゴシック" panose="020B0600070205080204" pitchFamily="34" charset="-128"/>
                <a:cs typeface="Arial"/>
              </a:rPr>
            </a:br>
            <a:r>
              <a:rPr lang="en-GB" sz="3400" b="0" i="0" u="none" strike="noStrike" kern="1200" baseline="0" dirty="0">
                <a:solidFill>
                  <a:srgbClr val="000000"/>
                </a:solidFill>
                <a:latin typeface="Arial"/>
                <a:ea typeface="ＭＳ Ｐゴシック" panose="020B0600070205080204" pitchFamily="34" charset="-128"/>
                <a:cs typeface="Arial"/>
              </a:rPr>
              <a:t>the lungs and digestive system.</a:t>
            </a:r>
            <a:endParaRPr lang="en-GB" sz="3400" b="0" dirty="0"/>
          </a:p>
        </p:txBody>
      </p:sp>
      <p:sp>
        <p:nvSpPr>
          <p:cNvPr id="9" name="Title 1">
            <a:extLst>
              <a:ext uri="{FF2B5EF4-FFF2-40B4-BE49-F238E27FC236}">
                <a16:creationId xmlns:a16="http://schemas.microsoft.com/office/drawing/2014/main" id="{7070F6BC-AE57-4445-873C-3D08AACC74E8}"/>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136903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in 25 people">
    <p:bg>
      <p:bgPr>
        <a:solidFill>
          <a:srgbClr val="FFCC0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09FBF1-A966-4505-BE3E-CBAA51DEEF73}"/>
              </a:ext>
            </a:extLst>
          </p:cNvPr>
          <p:cNvSpPr txBox="1">
            <a:spLocks/>
          </p:cNvSpPr>
          <p:nvPr userDrawn="1"/>
        </p:nvSpPr>
        <p:spPr bwMode="auto">
          <a:xfrm>
            <a:off x="5188111" y="3667223"/>
            <a:ext cx="3576577"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The faulty </a:t>
            </a:r>
            <a:br>
              <a:rPr lang="en-GB" sz="4000" dirty="0"/>
            </a:br>
            <a:r>
              <a:rPr lang="en-GB" sz="4000" dirty="0"/>
              <a:t>CF gene is carried by </a:t>
            </a:r>
            <a:br>
              <a:rPr lang="en-GB" sz="4000" dirty="0"/>
            </a:br>
            <a:r>
              <a:rPr lang="en-GB" sz="4000" dirty="0"/>
              <a:t>1 in 25 people</a:t>
            </a:r>
          </a:p>
          <a:p>
            <a:r>
              <a:rPr lang="en-GB" sz="4000" dirty="0"/>
              <a:t>in the UK.</a:t>
            </a:r>
          </a:p>
        </p:txBody>
      </p:sp>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8" name="TextBox 7">
            <a:extLst>
              <a:ext uri="{FF2B5EF4-FFF2-40B4-BE49-F238E27FC236}">
                <a16:creationId xmlns:a16="http://schemas.microsoft.com/office/drawing/2014/main" id="{55D7962B-CBF0-406B-9B04-EC4B51FDD1A1}"/>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9" name="Title 1">
            <a:extLst>
              <a:ext uri="{FF2B5EF4-FFF2-40B4-BE49-F238E27FC236}">
                <a16:creationId xmlns:a16="http://schemas.microsoft.com/office/drawing/2014/main" id="{25FAC93E-9BEA-4CE5-810F-E316AD351222}"/>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pic>
        <p:nvPicPr>
          <p:cNvPr id="2" name="Picture 1">
            <a:extLst>
              <a:ext uri="{FF2B5EF4-FFF2-40B4-BE49-F238E27FC236}">
                <a16:creationId xmlns:a16="http://schemas.microsoft.com/office/drawing/2014/main" id="{6A14C200-9524-47E5-94BD-F571617E6D31}"/>
              </a:ext>
            </a:extLst>
          </p:cNvPr>
          <p:cNvPicPr>
            <a:picLocks noChangeAspect="1"/>
          </p:cNvPicPr>
          <p:nvPr userDrawn="1"/>
        </p:nvPicPr>
        <p:blipFill>
          <a:blip r:embed="rId3"/>
          <a:stretch>
            <a:fillRect/>
          </a:stretch>
        </p:blipFill>
        <p:spPr>
          <a:xfrm>
            <a:off x="613458" y="1289802"/>
            <a:ext cx="4011896" cy="3778401"/>
          </a:xfrm>
          <a:prstGeom prst="rect">
            <a:avLst/>
          </a:prstGeom>
        </p:spPr>
      </p:pic>
    </p:spTree>
    <p:extLst>
      <p:ext uri="{BB962C8B-B14F-4D97-AF65-F5344CB8AC3E}">
        <p14:creationId xmlns:p14="http://schemas.microsoft.com/office/powerpoint/2010/main" val="39781527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umber of people with CF in UK">
    <p:bg>
      <p:bgPr>
        <a:solidFill>
          <a:srgbClr val="FFCC0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09FBF1-A966-4505-BE3E-CBAA51DEEF73}"/>
              </a:ext>
            </a:extLst>
          </p:cNvPr>
          <p:cNvSpPr txBox="1">
            <a:spLocks/>
          </p:cNvSpPr>
          <p:nvPr userDrawn="1"/>
        </p:nvSpPr>
        <p:spPr bwMode="auto">
          <a:xfrm>
            <a:off x="3912017" y="3161119"/>
            <a:ext cx="458881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There are more than 10,500 people living with cystic fibrosis in the UK.</a:t>
            </a:r>
          </a:p>
        </p:txBody>
      </p:sp>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8" name="TextBox 7">
            <a:extLst>
              <a:ext uri="{FF2B5EF4-FFF2-40B4-BE49-F238E27FC236}">
                <a16:creationId xmlns:a16="http://schemas.microsoft.com/office/drawing/2014/main" id="{55D7962B-CBF0-406B-9B04-EC4B51FDD1A1}"/>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9" name="Title 1">
            <a:extLst>
              <a:ext uri="{FF2B5EF4-FFF2-40B4-BE49-F238E27FC236}">
                <a16:creationId xmlns:a16="http://schemas.microsoft.com/office/drawing/2014/main" id="{25FAC93E-9BEA-4CE5-810F-E316AD351222}"/>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pic>
        <p:nvPicPr>
          <p:cNvPr id="7" name="Picture 6">
            <a:extLst>
              <a:ext uri="{FF2B5EF4-FFF2-40B4-BE49-F238E27FC236}">
                <a16:creationId xmlns:a16="http://schemas.microsoft.com/office/drawing/2014/main" id="{193F4C59-AEE9-4EA9-B7DD-332DC06D5C50}"/>
              </a:ext>
            </a:extLst>
          </p:cNvPr>
          <p:cNvPicPr>
            <a:picLocks noChangeAspect="1"/>
          </p:cNvPicPr>
          <p:nvPr userDrawn="1"/>
        </p:nvPicPr>
        <p:blipFill>
          <a:blip r:embed="rId3"/>
          <a:stretch>
            <a:fillRect/>
          </a:stretch>
        </p:blipFill>
        <p:spPr>
          <a:xfrm>
            <a:off x="429200" y="666480"/>
            <a:ext cx="3482817" cy="5138417"/>
          </a:xfrm>
          <a:prstGeom prst="rect">
            <a:avLst/>
          </a:prstGeom>
        </p:spPr>
      </p:pic>
    </p:spTree>
    <p:extLst>
      <p:ext uri="{BB962C8B-B14F-4D97-AF65-F5344CB8AC3E}">
        <p14:creationId xmlns:p14="http://schemas.microsoft.com/office/powerpoint/2010/main" val="4004783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people die each week in UK">
    <p:bg>
      <p:bgPr>
        <a:solidFill>
          <a:srgbClr val="FFCC0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09FBF1-A966-4505-BE3E-CBAA51DEEF73}"/>
              </a:ext>
            </a:extLst>
          </p:cNvPr>
          <p:cNvSpPr txBox="1">
            <a:spLocks/>
          </p:cNvSpPr>
          <p:nvPr userDrawn="1"/>
        </p:nvSpPr>
        <p:spPr bwMode="auto">
          <a:xfrm>
            <a:off x="3696609" y="3158420"/>
            <a:ext cx="458620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Each week in the UK, two people die of cystic fibrosis.</a:t>
            </a:r>
          </a:p>
        </p:txBody>
      </p:sp>
      <p:pic>
        <p:nvPicPr>
          <p:cNvPr id="5" name="Picture 4">
            <a:extLst>
              <a:ext uri="{FF2B5EF4-FFF2-40B4-BE49-F238E27FC236}">
                <a16:creationId xmlns:a16="http://schemas.microsoft.com/office/drawing/2014/main" id="{C93A409E-85D2-45AE-9DD0-EB5F595151E3}"/>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6" name="TextBox 5">
            <a:extLst>
              <a:ext uri="{FF2B5EF4-FFF2-40B4-BE49-F238E27FC236}">
                <a16:creationId xmlns:a16="http://schemas.microsoft.com/office/drawing/2014/main" id="{9914F9CE-3184-4694-9A57-BD004851AB9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7" name="Title 1">
            <a:extLst>
              <a:ext uri="{FF2B5EF4-FFF2-40B4-BE49-F238E27FC236}">
                <a16:creationId xmlns:a16="http://schemas.microsoft.com/office/drawing/2014/main" id="{655862FD-79FA-4093-9DDC-18A5F1563E0E}"/>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pic>
        <p:nvPicPr>
          <p:cNvPr id="2" name="Picture 1">
            <a:extLst>
              <a:ext uri="{FF2B5EF4-FFF2-40B4-BE49-F238E27FC236}">
                <a16:creationId xmlns:a16="http://schemas.microsoft.com/office/drawing/2014/main" id="{BA2A7600-2CFB-40AB-979A-AD346797F7E6}"/>
              </a:ext>
            </a:extLst>
          </p:cNvPr>
          <p:cNvPicPr>
            <a:picLocks noChangeAspect="1"/>
          </p:cNvPicPr>
          <p:nvPr userDrawn="1"/>
        </p:nvPicPr>
        <p:blipFill>
          <a:blip r:embed="rId3"/>
          <a:stretch>
            <a:fillRect/>
          </a:stretch>
        </p:blipFill>
        <p:spPr>
          <a:xfrm>
            <a:off x="861189" y="1734486"/>
            <a:ext cx="2414446" cy="2721444"/>
          </a:xfrm>
          <a:prstGeom prst="rect">
            <a:avLst/>
          </a:prstGeom>
        </p:spPr>
      </p:pic>
    </p:spTree>
    <p:extLst>
      <p:ext uri="{BB962C8B-B14F-4D97-AF65-F5344CB8AC3E}">
        <p14:creationId xmlns:p14="http://schemas.microsoft.com/office/powerpoint/2010/main" val="5504679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umber of people diagnosed in UK">
    <p:bg>
      <p:bgPr>
        <a:solidFill>
          <a:srgbClr val="FFCC00"/>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5BC277C-23A9-4D7C-A18B-2B15EC39A7D6}"/>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5" name="TextBox 4">
            <a:extLst>
              <a:ext uri="{FF2B5EF4-FFF2-40B4-BE49-F238E27FC236}">
                <a16:creationId xmlns:a16="http://schemas.microsoft.com/office/drawing/2014/main" id="{3BACB96E-A9D7-4C94-9A2C-D96846F662C5}"/>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6" name="Title 1">
            <a:extLst>
              <a:ext uri="{FF2B5EF4-FFF2-40B4-BE49-F238E27FC236}">
                <a16:creationId xmlns:a16="http://schemas.microsoft.com/office/drawing/2014/main" id="{C7135F28-BBC4-4E43-88E6-C7424F8A083B}"/>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pic>
        <p:nvPicPr>
          <p:cNvPr id="2" name="Picture 1">
            <a:extLst>
              <a:ext uri="{FF2B5EF4-FFF2-40B4-BE49-F238E27FC236}">
                <a16:creationId xmlns:a16="http://schemas.microsoft.com/office/drawing/2014/main" id="{4C946A28-6237-402D-86BC-5EFA28858F6C}"/>
              </a:ext>
            </a:extLst>
          </p:cNvPr>
          <p:cNvPicPr>
            <a:picLocks noChangeAspect="1"/>
          </p:cNvPicPr>
          <p:nvPr userDrawn="1"/>
        </p:nvPicPr>
        <p:blipFill>
          <a:blip r:embed="rId3"/>
          <a:stretch>
            <a:fillRect/>
          </a:stretch>
        </p:blipFill>
        <p:spPr>
          <a:xfrm>
            <a:off x="620952" y="2173782"/>
            <a:ext cx="3750036" cy="1705464"/>
          </a:xfrm>
          <a:prstGeom prst="rect">
            <a:avLst/>
          </a:prstGeom>
        </p:spPr>
      </p:pic>
      <p:sp>
        <p:nvSpPr>
          <p:cNvPr id="7" name="Title 1">
            <a:extLst>
              <a:ext uri="{FF2B5EF4-FFF2-40B4-BE49-F238E27FC236}">
                <a16:creationId xmlns:a16="http://schemas.microsoft.com/office/drawing/2014/main" id="{EC7983AF-C742-43D4-9BA3-A4E018E69B0E}"/>
              </a:ext>
            </a:extLst>
          </p:cNvPr>
          <p:cNvSpPr txBox="1">
            <a:spLocks/>
          </p:cNvSpPr>
          <p:nvPr userDrawn="1"/>
        </p:nvSpPr>
        <p:spPr bwMode="auto">
          <a:xfrm>
            <a:off x="4803490" y="3819902"/>
            <a:ext cx="3750199"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Each week in the UK, five people are diagnosed with cystic fibrosis.</a:t>
            </a:r>
          </a:p>
        </p:txBody>
      </p:sp>
    </p:spTree>
    <p:extLst>
      <p:ext uri="{BB962C8B-B14F-4D97-AF65-F5344CB8AC3E}">
        <p14:creationId xmlns:p14="http://schemas.microsoft.com/office/powerpoint/2010/main" val="22820009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new_straight_lin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225" y="6462713"/>
            <a:ext cx="8328025"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dirty="0"/>
              <a:t>Click to edit Master title style</a:t>
            </a:r>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8" name="TextBox 7">
            <a:extLst>
              <a:ext uri="{FF2B5EF4-FFF2-40B4-BE49-F238E27FC236}">
                <a16:creationId xmlns:a16="http://schemas.microsoft.com/office/drawing/2014/main" id="{9EFB33CD-4241-4DF9-A7F7-60C562F0BE94}"/>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Tree>
    <p:extLst>
      <p:ext uri="{BB962C8B-B14F-4D97-AF65-F5344CB8AC3E}">
        <p14:creationId xmlns:p14="http://schemas.microsoft.com/office/powerpoint/2010/main" val="2681718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Divider/Quote">
    <p:bg>
      <p:bgPr>
        <a:solidFill>
          <a:srgbClr val="FFCC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7675" y="997534"/>
            <a:ext cx="6526906" cy="1362075"/>
          </a:xfrm>
        </p:spPr>
        <p:txBody>
          <a:bodyPr/>
          <a:lstStyle>
            <a:lvl1pPr algn="l">
              <a:defRPr sz="3600" b="1" cap="none">
                <a:solidFill>
                  <a:schemeClr val="tx1"/>
                </a:solidFill>
              </a:defRPr>
            </a:lvl1pPr>
          </a:lstStyle>
          <a:p>
            <a:r>
              <a:rPr lang="en-GB"/>
              <a:t>Click to edit Master title style</a:t>
            </a:r>
            <a:endParaRPr lang="en-GB" dirty="0"/>
          </a:p>
        </p:txBody>
      </p:sp>
      <p:sp>
        <p:nvSpPr>
          <p:cNvPr id="3" name="Text Placeholder 2"/>
          <p:cNvSpPr>
            <a:spLocks noGrp="1"/>
          </p:cNvSpPr>
          <p:nvPr>
            <p:ph type="body" idx="1"/>
          </p:nvPr>
        </p:nvSpPr>
        <p:spPr>
          <a:xfrm>
            <a:off x="454919" y="2368437"/>
            <a:ext cx="6519662" cy="1500187"/>
          </a:xfrm>
        </p:spPr>
        <p:txBody>
          <a:bodyPr/>
          <a:lstStyle>
            <a:lvl1pPr marL="0" indent="0">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5" name="Footer Placeholder 4"/>
          <p:cNvSpPr>
            <a:spLocks noGrp="1"/>
          </p:cNvSpPr>
          <p:nvPr>
            <p:ph type="ftr" sz="quarter" idx="11"/>
          </p:nvPr>
        </p:nvSpPr>
        <p:spPr/>
        <p:txBody>
          <a:bodyPr/>
          <a:lstStyle>
            <a:lvl1pPr>
              <a:defRPr>
                <a:solidFill>
                  <a:srgbClr val="FFFFFF"/>
                </a:solidFill>
              </a:defRPr>
            </a:lvl1pPr>
          </a:lstStyle>
          <a:p>
            <a:pPr>
              <a:defRPr/>
            </a:pPr>
            <a:endParaRPr lang="en-GB" dirty="0"/>
          </a:p>
        </p:txBody>
      </p:sp>
      <p:pic>
        <p:nvPicPr>
          <p:cNvPr id="7" name="Picture 6">
            <a:extLst>
              <a:ext uri="{FF2B5EF4-FFF2-40B4-BE49-F238E27FC236}">
                <a16:creationId xmlns:a16="http://schemas.microsoft.com/office/drawing/2014/main" id="{9D1D9C80-EBE9-4214-91F1-764794798697}"/>
              </a:ext>
            </a:extLst>
          </p:cNvPr>
          <p:cNvPicPr>
            <a:picLocks noChangeAspect="1"/>
          </p:cNvPicPr>
          <p:nvPr userDrawn="1"/>
        </p:nvPicPr>
        <p:blipFill>
          <a:blip r:embed="rId2"/>
          <a:stretch>
            <a:fillRect/>
          </a:stretch>
        </p:blipFill>
        <p:spPr>
          <a:xfrm>
            <a:off x="5518346" y="5273174"/>
            <a:ext cx="3205996" cy="1303796"/>
          </a:xfrm>
          <a:prstGeom prst="rect">
            <a:avLst/>
          </a:prstGeom>
        </p:spPr>
      </p:pic>
      <p:sp>
        <p:nvSpPr>
          <p:cNvPr id="8" name="TextBox 7">
            <a:extLst>
              <a:ext uri="{FF2B5EF4-FFF2-40B4-BE49-F238E27FC236}">
                <a16:creationId xmlns:a16="http://schemas.microsoft.com/office/drawing/2014/main" id="{FBC71BFB-DB5C-40A1-BF58-2C6F9327C221}"/>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Tree>
    <p:extLst>
      <p:ext uri="{BB962C8B-B14F-4D97-AF65-F5344CB8AC3E}">
        <p14:creationId xmlns:p14="http://schemas.microsoft.com/office/powerpoint/2010/main" val="27222034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263" y="5644079"/>
            <a:ext cx="4698090" cy="566738"/>
          </a:xfrm>
        </p:spPr>
        <p:txBody>
          <a:bodyPr/>
          <a:lstStyle>
            <a:lvl1pPr algn="l">
              <a:defRPr sz="2000" b="0">
                <a:solidFill>
                  <a:schemeClr val="tx1"/>
                </a:solidFill>
              </a:defRPr>
            </a:lvl1pPr>
          </a:lstStyle>
          <a:p>
            <a:r>
              <a:rPr lang="en-GB" dirty="0"/>
              <a:t>Click to edit Master title style</a:t>
            </a:r>
          </a:p>
        </p:txBody>
      </p:sp>
      <p:sp>
        <p:nvSpPr>
          <p:cNvPr id="3" name="Picture Placeholder 2"/>
          <p:cNvSpPr>
            <a:spLocks noGrp="1"/>
          </p:cNvSpPr>
          <p:nvPr>
            <p:ph type="pic" idx="1"/>
          </p:nvPr>
        </p:nvSpPr>
        <p:spPr>
          <a:xfrm>
            <a:off x="457200" y="612776"/>
            <a:ext cx="8229599" cy="4390740"/>
          </a:xfrm>
        </p:spPr>
        <p:txBody>
          <a:bodyPr rtlCol="0">
            <a:no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6" name="Footer Placeholder 5"/>
          <p:cNvSpPr>
            <a:spLocks noGrp="1"/>
          </p:cNvSpPr>
          <p:nvPr>
            <p:ph type="ftr" sz="quarter" idx="11"/>
          </p:nvPr>
        </p:nvSpPr>
        <p:spPr/>
        <p:txBody>
          <a:bodyPr/>
          <a:lstStyle>
            <a:lvl1pPr>
              <a:defRPr/>
            </a:lvl1pPr>
          </a:lstStyle>
          <a:p>
            <a:pPr>
              <a:defRPr/>
            </a:pPr>
            <a:endParaRPr lang="en-GB"/>
          </a:p>
        </p:txBody>
      </p:sp>
      <p:pic>
        <p:nvPicPr>
          <p:cNvPr id="8" name="Picture 7">
            <a:extLst>
              <a:ext uri="{FF2B5EF4-FFF2-40B4-BE49-F238E27FC236}">
                <a16:creationId xmlns:a16="http://schemas.microsoft.com/office/drawing/2014/main" id="{263160B2-6D13-4317-A991-B391DDB408A1}"/>
              </a:ext>
            </a:extLst>
          </p:cNvPr>
          <p:cNvPicPr>
            <a:picLocks noChangeAspect="1"/>
          </p:cNvPicPr>
          <p:nvPr userDrawn="1"/>
        </p:nvPicPr>
        <p:blipFill>
          <a:blip r:embed="rId2"/>
          <a:stretch>
            <a:fillRect/>
          </a:stretch>
        </p:blipFill>
        <p:spPr>
          <a:xfrm>
            <a:off x="5612475" y="5392132"/>
            <a:ext cx="3154452" cy="1138021"/>
          </a:xfrm>
          <a:prstGeom prst="rect">
            <a:avLst/>
          </a:prstGeom>
        </p:spPr>
      </p:pic>
    </p:spTree>
    <p:extLst>
      <p:ext uri="{BB962C8B-B14F-4D97-AF65-F5344CB8AC3E}">
        <p14:creationId xmlns:p14="http://schemas.microsoft.com/office/powerpoint/2010/main" val="35225979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ogo slide - supporting the Cystic Fibrosis Trus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7D4DD8C-EF32-4749-9ED5-AE0265679CC8}"/>
              </a:ext>
            </a:extLst>
          </p:cNvPr>
          <p:cNvPicPr>
            <a:picLocks noChangeAspect="1"/>
          </p:cNvPicPr>
          <p:nvPr userDrawn="1"/>
        </p:nvPicPr>
        <p:blipFill>
          <a:blip r:embed="rId2"/>
          <a:stretch>
            <a:fillRect/>
          </a:stretch>
        </p:blipFill>
        <p:spPr>
          <a:xfrm>
            <a:off x="1215135" y="1796177"/>
            <a:ext cx="6754439" cy="2436776"/>
          </a:xfrm>
          <a:prstGeom prst="rect">
            <a:avLst/>
          </a:prstGeom>
        </p:spPr>
      </p:pic>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5" name="Title 1">
            <a:extLst>
              <a:ext uri="{FF2B5EF4-FFF2-40B4-BE49-F238E27FC236}">
                <a16:creationId xmlns:a16="http://schemas.microsoft.com/office/drawing/2014/main" id="{52C83159-7EC0-8349-8853-86D69757D6E7}"/>
              </a:ext>
            </a:extLst>
          </p:cNvPr>
          <p:cNvSpPr txBox="1">
            <a:spLocks/>
          </p:cNvSpPr>
          <p:nvPr userDrawn="1"/>
        </p:nvSpPr>
        <p:spPr bwMode="auto">
          <a:xfrm>
            <a:off x="429200" y="6144479"/>
            <a:ext cx="3156481" cy="3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7772035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End slide - thank you">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157288" y="5106302"/>
            <a:ext cx="2265362"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7" name="Title 1">
            <a:extLst>
              <a:ext uri="{FF2B5EF4-FFF2-40B4-BE49-F238E27FC236}">
                <a16:creationId xmlns:a16="http://schemas.microsoft.com/office/drawing/2014/main" id="{092D7CB0-0D17-471F-85E7-E9291F54D357}"/>
              </a:ext>
            </a:extLst>
          </p:cNvPr>
          <p:cNvSpPr txBox="1">
            <a:spLocks/>
          </p:cNvSpPr>
          <p:nvPr userDrawn="1"/>
        </p:nvSpPr>
        <p:spPr bwMode="auto">
          <a:xfrm>
            <a:off x="1157288" y="5721547"/>
            <a:ext cx="4134040"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10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 company limited by guarantee, registered in England and Wales number 3880213. Registered office: Cystic Fibrosis Trust, 2nd Floor, One Aldgate, London EC3N 1RE.</a:t>
            </a:r>
            <a:endParaRPr lang="en-GB" sz="1000" b="1" dirty="0"/>
          </a:p>
        </p:txBody>
      </p:sp>
      <p:pic>
        <p:nvPicPr>
          <p:cNvPr id="8" name="Picture 7">
            <a:extLst>
              <a:ext uri="{FF2B5EF4-FFF2-40B4-BE49-F238E27FC236}">
                <a16:creationId xmlns:a16="http://schemas.microsoft.com/office/drawing/2014/main" id="{2850BE28-AEC6-4BE1-8938-E15E1960C451}"/>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9" name="TextBox 8">
            <a:extLst>
              <a:ext uri="{FF2B5EF4-FFF2-40B4-BE49-F238E27FC236}">
                <a16:creationId xmlns:a16="http://schemas.microsoft.com/office/drawing/2014/main" id="{22BFBA23-A264-4D9B-894C-AA878CCC50C3}"/>
              </a:ext>
            </a:extLst>
          </p:cNvPr>
          <p:cNvSpPr txBox="1">
            <a:spLocks noChangeArrowheads="1"/>
          </p:cNvSpPr>
          <p:nvPr userDrawn="1"/>
        </p:nvSpPr>
        <p:spPr bwMode="auto">
          <a:xfrm>
            <a:off x="1075094" y="2965645"/>
            <a:ext cx="179546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6600" b="1" dirty="0">
                <a:cs typeface="Arial" panose="020B0604020202020204" pitchFamily="34" charset="0"/>
              </a:rPr>
              <a:t>Thank you.</a:t>
            </a:r>
          </a:p>
        </p:txBody>
      </p:sp>
    </p:spTree>
    <p:extLst>
      <p:ext uri="{BB962C8B-B14F-4D97-AF65-F5344CB8AC3E}">
        <p14:creationId xmlns:p14="http://schemas.microsoft.com/office/powerpoint/2010/main" val="10955209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End slide - thank you">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74FD102-5D9B-45E7-9B40-7C48BA8FBF0E}"/>
              </a:ext>
            </a:extLst>
          </p:cNvPr>
          <p:cNvSpPr txBox="1">
            <a:spLocks/>
          </p:cNvSpPr>
          <p:nvPr userDrawn="1"/>
        </p:nvSpPr>
        <p:spPr bwMode="auto">
          <a:xfrm>
            <a:off x="1157288" y="5628153"/>
            <a:ext cx="4121847"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10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 company limited by guarantee, registered in England and Wales number 3880213. Registered office: Cystic Fibrosis Trust, 2nd Floor, One Aldgate, London EC3N 1RE.</a:t>
            </a:r>
            <a:endParaRPr lang="en-GB" sz="1000" b="1" dirty="0"/>
          </a:p>
        </p:txBody>
      </p:sp>
      <p:sp>
        <p:nvSpPr>
          <p:cNvPr id="7" name="TextBox 6">
            <a:extLst>
              <a:ext uri="{FF2B5EF4-FFF2-40B4-BE49-F238E27FC236}">
                <a16:creationId xmlns:a16="http://schemas.microsoft.com/office/drawing/2014/main" id="{05B57142-AC6D-42F6-A65F-353F009961CD}"/>
              </a:ext>
            </a:extLst>
          </p:cNvPr>
          <p:cNvSpPr txBox="1">
            <a:spLocks noChangeArrowheads="1"/>
          </p:cNvSpPr>
          <p:nvPr userDrawn="1"/>
        </p:nvSpPr>
        <p:spPr bwMode="auto">
          <a:xfrm>
            <a:off x="1075094" y="2965645"/>
            <a:ext cx="179546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6600" b="1" dirty="0">
                <a:cs typeface="Arial" panose="020B0604020202020204" pitchFamily="34" charset="0"/>
              </a:rPr>
              <a:t>Thank you.</a:t>
            </a:r>
          </a:p>
        </p:txBody>
      </p:sp>
      <p:sp>
        <p:nvSpPr>
          <p:cNvPr id="8" name="TextBox 7">
            <a:extLst>
              <a:ext uri="{FF2B5EF4-FFF2-40B4-BE49-F238E27FC236}">
                <a16:creationId xmlns:a16="http://schemas.microsoft.com/office/drawing/2014/main" id="{31444515-6671-42C4-BA29-9EEC9D3935C8}"/>
              </a:ext>
            </a:extLst>
          </p:cNvPr>
          <p:cNvSpPr txBox="1">
            <a:spLocks noChangeArrowheads="1"/>
          </p:cNvSpPr>
          <p:nvPr userDrawn="1"/>
        </p:nvSpPr>
        <p:spPr bwMode="auto">
          <a:xfrm>
            <a:off x="1157288" y="5106302"/>
            <a:ext cx="2265362"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pic>
        <p:nvPicPr>
          <p:cNvPr id="10" name="Picture 9">
            <a:extLst>
              <a:ext uri="{FF2B5EF4-FFF2-40B4-BE49-F238E27FC236}">
                <a16:creationId xmlns:a16="http://schemas.microsoft.com/office/drawing/2014/main" id="{1B2BCE3B-0C85-4DB4-94AD-A1F926E10266}"/>
              </a:ext>
            </a:extLst>
          </p:cNvPr>
          <p:cNvPicPr>
            <a:picLocks noChangeAspect="1"/>
          </p:cNvPicPr>
          <p:nvPr userDrawn="1"/>
        </p:nvPicPr>
        <p:blipFill>
          <a:blip r:embed="rId2"/>
          <a:stretch>
            <a:fillRect/>
          </a:stretch>
        </p:blipFill>
        <p:spPr>
          <a:xfrm>
            <a:off x="5612475" y="5392132"/>
            <a:ext cx="3154452" cy="1138021"/>
          </a:xfrm>
          <a:prstGeom prst="rect">
            <a:avLst/>
          </a:prstGeom>
        </p:spPr>
      </p:pic>
    </p:spTree>
    <p:extLst>
      <p:ext uri="{BB962C8B-B14F-4D97-AF65-F5344CB8AC3E}">
        <p14:creationId xmlns:p14="http://schemas.microsoft.com/office/powerpoint/2010/main" val="993076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How do you get cystic fibrosi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EE20FC2-12F8-45DF-9314-D8DE309A59D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02D36B50-A5B4-4CE9-B99D-C7698182CDEC}"/>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68194DED-59B1-4353-AA05-CE2B72149B6A}"/>
              </a:ext>
            </a:extLst>
          </p:cNvPr>
          <p:cNvSpPr txBox="1">
            <a:spLocks/>
          </p:cNvSpPr>
          <p:nvPr userDrawn="1"/>
        </p:nvSpPr>
        <p:spPr bwMode="auto">
          <a:xfrm>
            <a:off x="704802" y="997138"/>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do you get cystic fibrosis?</a:t>
            </a:r>
          </a:p>
        </p:txBody>
      </p:sp>
      <p:sp>
        <p:nvSpPr>
          <p:cNvPr id="5" name="Title 1">
            <a:extLst>
              <a:ext uri="{FF2B5EF4-FFF2-40B4-BE49-F238E27FC236}">
                <a16:creationId xmlns:a16="http://schemas.microsoft.com/office/drawing/2014/main" id="{F7E18C16-2C03-495D-8267-2A746B5BC937}"/>
              </a:ext>
            </a:extLst>
          </p:cNvPr>
          <p:cNvSpPr txBox="1">
            <a:spLocks/>
          </p:cNvSpPr>
          <p:nvPr userDrawn="1"/>
        </p:nvSpPr>
        <p:spPr bwMode="auto">
          <a:xfrm>
            <a:off x="704802" y="3612627"/>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600" b="0" i="0" u="none" strike="noStrike" kern="1200" baseline="0" dirty="0">
                <a:solidFill>
                  <a:srgbClr val="000000"/>
                </a:solidFill>
                <a:latin typeface="Arial"/>
                <a:ea typeface="ＭＳ Ｐゴシック" panose="020B0600070205080204" pitchFamily="34" charset="-128"/>
                <a:cs typeface="Arial"/>
              </a:rPr>
              <a:t>Cystic fibrosis is an inherited </a:t>
            </a:r>
            <a:br>
              <a:rPr lang="en-GB" sz="3600" b="0" i="0" u="none" strike="noStrike" kern="1200" baseline="0" dirty="0">
                <a:solidFill>
                  <a:srgbClr val="000000"/>
                </a:solidFill>
                <a:latin typeface="Arial"/>
                <a:ea typeface="ＭＳ Ｐゴシック" panose="020B0600070205080204" pitchFamily="34" charset="-128"/>
                <a:cs typeface="Arial"/>
              </a:rPr>
            </a:br>
            <a:r>
              <a:rPr lang="en-GB" sz="3600" b="0" i="0" u="none" strike="noStrike" kern="1200" baseline="0" dirty="0">
                <a:solidFill>
                  <a:srgbClr val="000000"/>
                </a:solidFill>
                <a:latin typeface="Arial"/>
                <a:ea typeface="ＭＳ Ｐゴシック" panose="020B0600070205080204" pitchFamily="34" charset="-128"/>
                <a:cs typeface="Arial"/>
              </a:rPr>
              <a:t>condition caused by a faulty gene. </a:t>
            </a:r>
            <a:br>
              <a:rPr lang="en-GB" sz="3600" b="0" i="0" u="none" strike="noStrike" kern="1200" baseline="0" dirty="0">
                <a:solidFill>
                  <a:srgbClr val="000000"/>
                </a:solidFill>
                <a:latin typeface="Arial"/>
                <a:ea typeface="ＭＳ Ｐゴシック" panose="020B0600070205080204" pitchFamily="34" charset="-128"/>
                <a:cs typeface="Arial"/>
              </a:rPr>
            </a:br>
            <a:r>
              <a:rPr lang="en-GB" sz="3600" b="0" i="0" u="none" strike="noStrike" kern="1200" baseline="0" dirty="0">
                <a:solidFill>
                  <a:srgbClr val="000000"/>
                </a:solidFill>
                <a:latin typeface="Arial"/>
                <a:ea typeface="ＭＳ Ｐゴシック" panose="020B0600070205080204" pitchFamily="34" charset="-128"/>
                <a:cs typeface="Arial"/>
              </a:rPr>
              <a:t>You can’t catch cystic fibrosis, or develop it later in life. </a:t>
            </a:r>
            <a:endParaRPr lang="en-GB" sz="3400" b="0" dirty="0"/>
          </a:p>
        </p:txBody>
      </p:sp>
      <p:sp>
        <p:nvSpPr>
          <p:cNvPr id="9" name="Title 1">
            <a:extLst>
              <a:ext uri="{FF2B5EF4-FFF2-40B4-BE49-F238E27FC236}">
                <a16:creationId xmlns:a16="http://schemas.microsoft.com/office/drawing/2014/main" id="{7395665F-C37F-45C4-83C1-7480D59616DA}"/>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35161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How do you get cystic fibrosi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EE20FC2-12F8-45DF-9314-D8DE309A59D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02D36B50-A5B4-4CE9-B99D-C7698182CDEC}"/>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68194DED-59B1-4353-AA05-CE2B72149B6A}"/>
              </a:ext>
            </a:extLst>
          </p:cNvPr>
          <p:cNvSpPr txBox="1">
            <a:spLocks/>
          </p:cNvSpPr>
          <p:nvPr userDrawn="1"/>
        </p:nvSpPr>
        <p:spPr bwMode="auto">
          <a:xfrm>
            <a:off x="704802" y="997138"/>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How do you get cystic fibrosis?</a:t>
            </a:r>
          </a:p>
        </p:txBody>
      </p:sp>
      <p:sp>
        <p:nvSpPr>
          <p:cNvPr id="5" name="Title 1">
            <a:extLst>
              <a:ext uri="{FF2B5EF4-FFF2-40B4-BE49-F238E27FC236}">
                <a16:creationId xmlns:a16="http://schemas.microsoft.com/office/drawing/2014/main" id="{F7E18C16-2C03-495D-8267-2A746B5BC937}"/>
              </a:ext>
            </a:extLst>
          </p:cNvPr>
          <p:cNvSpPr txBox="1">
            <a:spLocks/>
          </p:cNvSpPr>
          <p:nvPr userDrawn="1"/>
        </p:nvSpPr>
        <p:spPr bwMode="auto">
          <a:xfrm>
            <a:off x="704802" y="3603182"/>
            <a:ext cx="778457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600" b="0" i="0" u="none" strike="noStrike" kern="1200" baseline="0" dirty="0">
                <a:solidFill>
                  <a:srgbClr val="000000"/>
                </a:solidFill>
                <a:latin typeface="Arial"/>
                <a:ea typeface="ＭＳ Ｐゴシック" panose="020B0600070205080204" pitchFamily="34" charset="-128"/>
                <a:cs typeface="Arial"/>
              </a:rPr>
              <a:t>For someone to have cystic fibrosis, they must inherit two copies of the faulty gene – one from each of their parents. </a:t>
            </a:r>
            <a:endParaRPr lang="en-GB" sz="3400" b="0" dirty="0"/>
          </a:p>
        </p:txBody>
      </p:sp>
      <p:sp>
        <p:nvSpPr>
          <p:cNvPr id="9" name="Title 1">
            <a:extLst>
              <a:ext uri="{FF2B5EF4-FFF2-40B4-BE49-F238E27FC236}">
                <a16:creationId xmlns:a16="http://schemas.microsoft.com/office/drawing/2014/main" id="{58C14C9A-D163-4049-847E-C13457D91C91}"/>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1773301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rrier diagram">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5" name="Title 1">
            <a:extLst>
              <a:ext uri="{FF2B5EF4-FFF2-40B4-BE49-F238E27FC236}">
                <a16:creationId xmlns:a16="http://schemas.microsoft.com/office/drawing/2014/main" id="{52C83159-7EC0-8349-8853-86D69757D6E7}"/>
              </a:ext>
            </a:extLst>
          </p:cNvPr>
          <p:cNvSpPr txBox="1">
            <a:spLocks/>
          </p:cNvSpPr>
          <p:nvPr userDrawn="1"/>
        </p:nvSpPr>
        <p:spPr bwMode="auto">
          <a:xfrm>
            <a:off x="429200" y="6144479"/>
            <a:ext cx="3156481" cy="3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pic>
        <p:nvPicPr>
          <p:cNvPr id="4" name="Picture 3">
            <a:extLst>
              <a:ext uri="{FF2B5EF4-FFF2-40B4-BE49-F238E27FC236}">
                <a16:creationId xmlns:a16="http://schemas.microsoft.com/office/drawing/2014/main" id="{10945507-960F-4B9D-8A7E-4285348B04BE}"/>
              </a:ext>
            </a:extLst>
          </p:cNvPr>
          <p:cNvPicPr>
            <a:picLocks noChangeAspect="1"/>
          </p:cNvPicPr>
          <p:nvPr userDrawn="1"/>
        </p:nvPicPr>
        <p:blipFill>
          <a:blip r:embed="rId2"/>
          <a:stretch>
            <a:fillRect/>
          </a:stretch>
        </p:blipFill>
        <p:spPr>
          <a:xfrm>
            <a:off x="5483944" y="1080654"/>
            <a:ext cx="3180429" cy="3969328"/>
          </a:xfrm>
          <a:prstGeom prst="rect">
            <a:avLst/>
          </a:prstGeom>
        </p:spPr>
      </p:pic>
      <p:sp>
        <p:nvSpPr>
          <p:cNvPr id="8" name="Title 1">
            <a:extLst>
              <a:ext uri="{FF2B5EF4-FFF2-40B4-BE49-F238E27FC236}">
                <a16:creationId xmlns:a16="http://schemas.microsoft.com/office/drawing/2014/main" id="{2075811B-3D48-4BAD-83DF-F6DC9F334603}"/>
              </a:ext>
            </a:extLst>
          </p:cNvPr>
          <p:cNvSpPr txBox="1">
            <a:spLocks/>
          </p:cNvSpPr>
          <p:nvPr userDrawn="1"/>
        </p:nvSpPr>
        <p:spPr bwMode="auto">
          <a:xfrm>
            <a:off x="619162" y="4156600"/>
            <a:ext cx="4752938"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2000" b="0" dirty="0"/>
              <a:t>A carrier does not have cystic fibrosis, they just carry one copy of the faulty gene that causes it. If two people who carry a copy of the gene (carriers) have a baby, there is:</a:t>
            </a:r>
            <a:endParaRPr lang="en-GB" sz="2000" dirty="0"/>
          </a:p>
          <a:p>
            <a:pPr marL="342900" indent="-342900">
              <a:buFont typeface="Wingdings" panose="05000000000000000000" pitchFamily="2" charset="2"/>
              <a:buChar char="§"/>
            </a:pPr>
            <a:r>
              <a:rPr lang="en-GB" sz="2000" dirty="0"/>
              <a:t>a 25% chance the baby will have cystic fibrosis</a:t>
            </a:r>
            <a:br>
              <a:rPr lang="en-GB" sz="2000" dirty="0"/>
            </a:br>
            <a:endParaRPr lang="en-GB" sz="2000" dirty="0"/>
          </a:p>
          <a:p>
            <a:pPr marL="342900" indent="-342900">
              <a:buFont typeface="Wingdings" panose="05000000000000000000" pitchFamily="2" charset="2"/>
              <a:buChar char="§"/>
            </a:pPr>
            <a:r>
              <a:rPr lang="en-GB" sz="2000" dirty="0"/>
              <a:t>a 50% chance the baby will be a carrier of the faulty CF gene</a:t>
            </a:r>
            <a:br>
              <a:rPr lang="en-GB" sz="2000" dirty="0"/>
            </a:br>
            <a:endParaRPr lang="en-GB" sz="2000" dirty="0"/>
          </a:p>
          <a:p>
            <a:pPr marL="342900" indent="-342900">
              <a:buFont typeface="Wingdings" panose="05000000000000000000" pitchFamily="2" charset="2"/>
              <a:buChar char="§"/>
            </a:pPr>
            <a:r>
              <a:rPr lang="en-GB" sz="2000" dirty="0"/>
              <a:t>a 25% chance the baby will neither be a carrier nor have cystic fibrosis.</a:t>
            </a:r>
          </a:p>
        </p:txBody>
      </p:sp>
      <p:pic>
        <p:nvPicPr>
          <p:cNvPr id="9" name="Picture 8">
            <a:extLst>
              <a:ext uri="{FF2B5EF4-FFF2-40B4-BE49-F238E27FC236}">
                <a16:creationId xmlns:a16="http://schemas.microsoft.com/office/drawing/2014/main" id="{CE24D1F6-D2DE-4CFC-AA07-8AB07E52B99A}"/>
              </a:ext>
            </a:extLst>
          </p:cNvPr>
          <p:cNvPicPr>
            <a:picLocks noChangeAspect="1"/>
          </p:cNvPicPr>
          <p:nvPr userDrawn="1"/>
        </p:nvPicPr>
        <p:blipFill>
          <a:blip r:embed="rId3"/>
          <a:stretch>
            <a:fillRect/>
          </a:stretch>
        </p:blipFill>
        <p:spPr>
          <a:xfrm>
            <a:off x="5612475" y="5392132"/>
            <a:ext cx="3154452" cy="1138021"/>
          </a:xfrm>
          <a:prstGeom prst="rect">
            <a:avLst/>
          </a:prstGeom>
        </p:spPr>
      </p:pic>
    </p:spTree>
    <p:extLst>
      <p:ext uri="{BB962C8B-B14F-4D97-AF65-F5344CB8AC3E}">
        <p14:creationId xmlns:p14="http://schemas.microsoft.com/office/powerpoint/2010/main" val="1278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me CF Symptom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7D4DD8C-EF32-4749-9ED5-AE0265679CC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35283796-EBB8-4A57-98DF-0318F0558453}"/>
              </a:ext>
            </a:extLst>
          </p:cNvPr>
          <p:cNvSpPr txBox="1">
            <a:spLocks/>
          </p:cNvSpPr>
          <p:nvPr userDrawn="1"/>
        </p:nvSpPr>
        <p:spPr bwMode="auto">
          <a:xfrm>
            <a:off x="704802" y="1307013"/>
            <a:ext cx="8062125"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3600" dirty="0"/>
              <a:t>People with cystic fibrosis often have some or all of these symptoms</a:t>
            </a:r>
          </a:p>
        </p:txBody>
      </p:sp>
      <p:sp>
        <p:nvSpPr>
          <p:cNvPr id="5" name="Title 1">
            <a:extLst>
              <a:ext uri="{FF2B5EF4-FFF2-40B4-BE49-F238E27FC236}">
                <a16:creationId xmlns:a16="http://schemas.microsoft.com/office/drawing/2014/main" id="{B9898F1B-5C0A-4943-9CC1-9683BB8E80EA}"/>
              </a:ext>
            </a:extLst>
          </p:cNvPr>
          <p:cNvSpPr txBox="1">
            <a:spLocks/>
          </p:cNvSpPr>
          <p:nvPr userDrawn="1"/>
        </p:nvSpPr>
        <p:spPr bwMode="auto">
          <a:xfrm>
            <a:off x="704802" y="4915092"/>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pPr marL="571500" indent="-571500">
              <a:buClr>
                <a:srgbClr val="FFC000"/>
              </a:buClr>
              <a:buFont typeface="Wingdings" panose="05000000000000000000" pitchFamily="2" charset="2"/>
              <a:buChar char="§"/>
            </a:pPr>
            <a:r>
              <a:rPr lang="en-GB" sz="3000" b="0" i="0" u="none" strike="noStrike" kern="1200" baseline="0" dirty="0">
                <a:solidFill>
                  <a:srgbClr val="000000"/>
                </a:solidFill>
                <a:latin typeface="Arial"/>
                <a:ea typeface="ＭＳ Ｐゴシック" panose="020B0600070205080204" pitchFamily="34" charset="-128"/>
                <a:cs typeface="Arial"/>
              </a:rPr>
              <a:t>Frequent chest infections</a:t>
            </a:r>
          </a:p>
          <a:p>
            <a:pPr marL="571500" indent="-571500">
              <a:buClr>
                <a:srgbClr val="FFC000"/>
              </a:buClr>
              <a:buFont typeface="Wingdings" panose="05000000000000000000" pitchFamily="2" charset="2"/>
              <a:buChar char="§"/>
            </a:pPr>
            <a:r>
              <a:rPr lang="en-GB" sz="3000" b="0" i="0" u="none" strike="noStrike" kern="1200" baseline="0" dirty="0">
                <a:solidFill>
                  <a:srgbClr val="000000"/>
                </a:solidFill>
                <a:latin typeface="Arial"/>
                <a:ea typeface="ＭＳ Ｐゴシック" panose="020B0600070205080204" pitchFamily="34" charset="-128"/>
                <a:cs typeface="Arial"/>
              </a:rPr>
              <a:t>Severe or prolonged cough</a:t>
            </a:r>
          </a:p>
          <a:p>
            <a:pPr marL="571500" indent="-571500">
              <a:buClr>
                <a:srgbClr val="FFC000"/>
              </a:buClr>
              <a:buFont typeface="Wingdings" panose="05000000000000000000" pitchFamily="2" charset="2"/>
              <a:buChar char="§"/>
            </a:pPr>
            <a:r>
              <a:rPr lang="en-GB" sz="3000" b="0" i="0" u="none" strike="noStrike" kern="1200" baseline="0" dirty="0">
                <a:solidFill>
                  <a:srgbClr val="000000"/>
                </a:solidFill>
                <a:latin typeface="Arial"/>
                <a:ea typeface="ＭＳ Ｐゴシック" panose="020B0600070205080204" pitchFamily="34" charset="-128"/>
                <a:cs typeface="Arial"/>
              </a:rPr>
              <a:t>Wheezing or shortness of breath</a:t>
            </a:r>
          </a:p>
          <a:p>
            <a:pPr marL="571500" indent="-571500">
              <a:buClr>
                <a:srgbClr val="FFC000"/>
              </a:buClr>
              <a:buFont typeface="Wingdings" panose="05000000000000000000" pitchFamily="2" charset="2"/>
              <a:buChar char="§"/>
            </a:pPr>
            <a:r>
              <a:rPr lang="en-GB" sz="3000" b="0" i="0" u="none" strike="noStrike" kern="1200" baseline="0" dirty="0">
                <a:solidFill>
                  <a:srgbClr val="000000"/>
                </a:solidFill>
                <a:latin typeface="Arial"/>
                <a:ea typeface="ＭＳ Ｐゴシック" panose="020B0600070205080204" pitchFamily="34" charset="-128"/>
                <a:cs typeface="Arial"/>
              </a:rPr>
              <a:t>Abnormal bowel movements</a:t>
            </a:r>
          </a:p>
          <a:p>
            <a:pPr marL="571500" indent="-571500">
              <a:buClr>
                <a:srgbClr val="FFC000"/>
              </a:buClr>
              <a:buFont typeface="Wingdings" panose="05000000000000000000" pitchFamily="2" charset="2"/>
              <a:buChar char="§"/>
            </a:pPr>
            <a:r>
              <a:rPr lang="en-GB" sz="3000" b="0" i="0" u="none" strike="noStrike" kern="1200" baseline="0" dirty="0">
                <a:solidFill>
                  <a:srgbClr val="000000"/>
                </a:solidFill>
                <a:latin typeface="Arial"/>
                <a:ea typeface="ＭＳ Ｐゴシック" panose="020B0600070205080204" pitchFamily="34" charset="-128"/>
                <a:cs typeface="Arial"/>
              </a:rPr>
              <a:t>Difficulty gaining weight</a:t>
            </a:r>
          </a:p>
          <a:p>
            <a:pPr marL="571500" indent="-571500">
              <a:buClr>
                <a:srgbClr val="FFC000"/>
              </a:buClr>
              <a:buFont typeface="Wingdings" panose="05000000000000000000" pitchFamily="2" charset="2"/>
              <a:buChar char="§"/>
            </a:pPr>
            <a:r>
              <a:rPr lang="en-GB" sz="3000" b="0" i="0" u="none" strike="noStrike" kern="1200" baseline="0" dirty="0">
                <a:solidFill>
                  <a:srgbClr val="000000"/>
                </a:solidFill>
                <a:latin typeface="Arial"/>
                <a:ea typeface="ＭＳ Ｐゴシック" panose="020B0600070205080204" pitchFamily="34" charset="-128"/>
                <a:cs typeface="Arial"/>
              </a:rPr>
              <a:t>For most men, infertility</a:t>
            </a:r>
          </a:p>
          <a:p>
            <a:pPr marL="0" indent="0">
              <a:buClr>
                <a:srgbClr val="FFC000"/>
              </a:buClr>
              <a:buFont typeface="Wingdings" panose="05000000000000000000" pitchFamily="2" charset="2"/>
              <a:buNone/>
            </a:pPr>
            <a:r>
              <a:rPr lang="en-GB" sz="3600" b="0" i="0" u="none" strike="noStrike" kern="1200" baseline="0" dirty="0">
                <a:solidFill>
                  <a:srgbClr val="000000"/>
                </a:solidFill>
                <a:latin typeface="Arial"/>
                <a:ea typeface="ＭＳ Ｐゴシック" panose="020B0600070205080204" pitchFamily="34" charset="-128"/>
                <a:cs typeface="Arial"/>
              </a:rPr>
              <a:t> </a:t>
            </a:r>
            <a:endParaRPr lang="en-GB" sz="3400" b="0" dirty="0"/>
          </a:p>
        </p:txBody>
      </p:sp>
      <p:sp>
        <p:nvSpPr>
          <p:cNvPr id="9" name="Title 1">
            <a:extLst>
              <a:ext uri="{FF2B5EF4-FFF2-40B4-BE49-F238E27FC236}">
                <a16:creationId xmlns:a16="http://schemas.microsoft.com/office/drawing/2014/main" id="{955C40A1-164A-43B9-B697-CF61D38E5A7A}"/>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2556908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o gets cystic fibrosi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EE20FC2-12F8-45DF-9314-D8DE309A59D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02D36B50-A5B4-4CE9-B99D-C7698182CDEC}"/>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68194DED-59B1-4353-AA05-CE2B72149B6A}"/>
              </a:ext>
            </a:extLst>
          </p:cNvPr>
          <p:cNvSpPr txBox="1">
            <a:spLocks/>
          </p:cNvSpPr>
          <p:nvPr userDrawn="1"/>
        </p:nvSpPr>
        <p:spPr bwMode="auto">
          <a:xfrm>
            <a:off x="704802" y="997138"/>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Who gets cystic fibrosis?</a:t>
            </a:r>
          </a:p>
        </p:txBody>
      </p:sp>
      <p:sp>
        <p:nvSpPr>
          <p:cNvPr id="5" name="Title 1">
            <a:extLst>
              <a:ext uri="{FF2B5EF4-FFF2-40B4-BE49-F238E27FC236}">
                <a16:creationId xmlns:a16="http://schemas.microsoft.com/office/drawing/2014/main" id="{F7E18C16-2C03-495D-8267-2A746B5BC937}"/>
              </a:ext>
            </a:extLst>
          </p:cNvPr>
          <p:cNvSpPr txBox="1">
            <a:spLocks/>
          </p:cNvSpPr>
          <p:nvPr userDrawn="1"/>
        </p:nvSpPr>
        <p:spPr bwMode="auto">
          <a:xfrm>
            <a:off x="704802" y="3597924"/>
            <a:ext cx="760699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600" b="0" i="0" u="none" strike="noStrike" kern="1200" baseline="0" dirty="0">
                <a:solidFill>
                  <a:srgbClr val="000000"/>
                </a:solidFill>
                <a:latin typeface="Arial"/>
                <a:ea typeface="ＭＳ Ｐゴシック" panose="020B0600070205080204" pitchFamily="34" charset="-128"/>
                <a:cs typeface="Arial"/>
              </a:rPr>
              <a:t>The vast majority of people with cystic fibrosis are Caucasian. However the condition is found in many different ethnic groups.</a:t>
            </a:r>
            <a:endParaRPr lang="en-GB" sz="3400" b="0" dirty="0"/>
          </a:p>
        </p:txBody>
      </p:sp>
      <p:sp>
        <p:nvSpPr>
          <p:cNvPr id="9" name="Title 1">
            <a:extLst>
              <a:ext uri="{FF2B5EF4-FFF2-40B4-BE49-F238E27FC236}">
                <a16:creationId xmlns:a16="http://schemas.microsoft.com/office/drawing/2014/main" id="{58C14C9A-D163-4049-847E-C13457D91C91}"/>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279086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ow is cystic fibrosis diagnose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EE20FC2-12F8-45DF-9314-D8DE309A59D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02D36B50-A5B4-4CE9-B99D-C7698182CDEC}"/>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68194DED-59B1-4353-AA05-CE2B72149B6A}"/>
              </a:ext>
            </a:extLst>
          </p:cNvPr>
          <p:cNvSpPr txBox="1">
            <a:spLocks/>
          </p:cNvSpPr>
          <p:nvPr userDrawn="1"/>
        </p:nvSpPr>
        <p:spPr bwMode="auto">
          <a:xfrm>
            <a:off x="704802" y="997138"/>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3800" dirty="0"/>
              <a:t>How is cystic fibrosis diagnosed?</a:t>
            </a:r>
          </a:p>
        </p:txBody>
      </p:sp>
      <p:sp>
        <p:nvSpPr>
          <p:cNvPr id="5" name="Title 1">
            <a:extLst>
              <a:ext uri="{FF2B5EF4-FFF2-40B4-BE49-F238E27FC236}">
                <a16:creationId xmlns:a16="http://schemas.microsoft.com/office/drawing/2014/main" id="{F7E18C16-2C03-495D-8267-2A746B5BC937}"/>
              </a:ext>
            </a:extLst>
          </p:cNvPr>
          <p:cNvSpPr txBox="1">
            <a:spLocks/>
          </p:cNvSpPr>
          <p:nvPr userDrawn="1"/>
        </p:nvSpPr>
        <p:spPr bwMode="auto">
          <a:xfrm>
            <a:off x="704802" y="4616242"/>
            <a:ext cx="7930043"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5400" b="0" i="0" u="none" strike="noStrike" kern="1200" baseline="0" dirty="0">
              <a:solidFill>
                <a:srgbClr val="000000"/>
              </a:solidFill>
              <a:latin typeface="Arial"/>
              <a:ea typeface="ＭＳ Ｐゴシック" panose="020B0600070205080204" pitchFamily="34" charset="-128"/>
              <a:cs typeface="Arial"/>
            </a:endParaRPr>
          </a:p>
          <a:p>
            <a:r>
              <a:rPr lang="en-GB" sz="3600" b="0" i="0" u="none" strike="noStrike" kern="1200" baseline="0" dirty="0">
                <a:solidFill>
                  <a:srgbClr val="000000"/>
                </a:solidFill>
                <a:latin typeface="Arial"/>
                <a:ea typeface="ＭＳ Ｐゴシック" panose="020B0600070205080204" pitchFamily="34" charset="-128"/>
                <a:cs typeface="Arial"/>
              </a:rPr>
              <a:t>Cystic fibrosis is usually diagnosed soon after birth through the routine heel prick test. Older children and adults who were not screened at birth may be diagnosed with cystic fibrosis later in life.</a:t>
            </a:r>
            <a:endParaRPr lang="en-GB" sz="3400" b="0" dirty="0"/>
          </a:p>
        </p:txBody>
      </p:sp>
      <p:sp>
        <p:nvSpPr>
          <p:cNvPr id="9" name="Title 1">
            <a:extLst>
              <a:ext uri="{FF2B5EF4-FFF2-40B4-BE49-F238E27FC236}">
                <a16:creationId xmlns:a16="http://schemas.microsoft.com/office/drawing/2014/main" id="{58C14C9A-D163-4049-847E-C13457D91C91}"/>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118796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pact of CF on normal lif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7D4DD8C-EF32-4749-9ED5-AE0265679CC8}"/>
              </a:ext>
            </a:extLst>
          </p:cNvPr>
          <p:cNvPicPr>
            <a:picLocks noChangeAspect="1"/>
          </p:cNvPicPr>
          <p:nvPr userDrawn="1"/>
        </p:nvPicPr>
        <p:blipFill>
          <a:blip r:embed="rId2"/>
          <a:stretch>
            <a:fillRect/>
          </a:stretch>
        </p:blipFill>
        <p:spPr>
          <a:xfrm>
            <a:off x="5612475" y="5392132"/>
            <a:ext cx="3154452" cy="1138021"/>
          </a:xfrm>
          <a:prstGeom prst="rect">
            <a:avLst/>
          </a:prstGeom>
        </p:spPr>
      </p:pic>
      <p:sp>
        <p:nvSpPr>
          <p:cNvPr id="7" name="TextBox 6">
            <a:extLst>
              <a:ext uri="{FF2B5EF4-FFF2-40B4-BE49-F238E27FC236}">
                <a16:creationId xmlns:a16="http://schemas.microsoft.com/office/drawing/2014/main" id="{13FF515E-3DAF-4FD3-9FA4-67B3B72FCE4B}"/>
              </a:ext>
            </a:extLst>
          </p:cNvPr>
          <p:cNvSpPr txBox="1">
            <a:spLocks noChangeArrowheads="1"/>
          </p:cNvSpPr>
          <p:nvPr userDrawn="1"/>
        </p:nvSpPr>
        <p:spPr bwMode="auto">
          <a:xfrm>
            <a:off x="6953250" y="391687"/>
            <a:ext cx="226536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n-US" sz="1400" b="1" dirty="0">
                <a:cs typeface="Arial" panose="020B0604020202020204" pitchFamily="34" charset="0"/>
              </a:rPr>
              <a:t>cysticfibrosis.org.uk</a:t>
            </a:r>
          </a:p>
        </p:txBody>
      </p:sp>
      <p:sp>
        <p:nvSpPr>
          <p:cNvPr id="8" name="Title 1">
            <a:extLst>
              <a:ext uri="{FF2B5EF4-FFF2-40B4-BE49-F238E27FC236}">
                <a16:creationId xmlns:a16="http://schemas.microsoft.com/office/drawing/2014/main" id="{35283796-EBB8-4A57-98DF-0318F0558453}"/>
              </a:ext>
            </a:extLst>
          </p:cNvPr>
          <p:cNvSpPr txBox="1">
            <a:spLocks/>
          </p:cNvSpPr>
          <p:nvPr userDrawn="1"/>
        </p:nvSpPr>
        <p:spPr bwMode="auto">
          <a:xfrm>
            <a:off x="704802" y="1298796"/>
            <a:ext cx="8198632"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r>
              <a:rPr lang="en-GB" sz="4000" dirty="0"/>
              <a:t>Can people with cystic fibrosis live a normal life?</a:t>
            </a:r>
          </a:p>
        </p:txBody>
      </p:sp>
      <p:sp>
        <p:nvSpPr>
          <p:cNvPr id="5" name="Title 1">
            <a:extLst>
              <a:ext uri="{FF2B5EF4-FFF2-40B4-BE49-F238E27FC236}">
                <a16:creationId xmlns:a16="http://schemas.microsoft.com/office/drawing/2014/main" id="{D62CB09B-812F-4CF3-ABE6-DBE98D156EEE}"/>
              </a:ext>
            </a:extLst>
          </p:cNvPr>
          <p:cNvSpPr txBox="1">
            <a:spLocks/>
          </p:cNvSpPr>
          <p:nvPr userDrawn="1"/>
        </p:nvSpPr>
        <p:spPr bwMode="auto">
          <a:xfrm>
            <a:off x="704801" y="4184463"/>
            <a:ext cx="8062125"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3400" b="0" i="0" u="none" strike="noStrike" kern="1200" baseline="0" dirty="0">
                <a:solidFill>
                  <a:srgbClr val="000000"/>
                </a:solidFill>
                <a:latin typeface="Arial"/>
                <a:ea typeface="ＭＳ Ｐゴシック" panose="020B0600070205080204" pitchFamily="34" charset="-128"/>
                <a:cs typeface="Arial"/>
              </a:rPr>
              <a:t>Cystic fibrosis (CF) is a serious condition that needs careful management. With </a:t>
            </a:r>
            <a:br>
              <a:rPr lang="en-GB" sz="3400" b="0" i="0" u="none" strike="noStrike" kern="1200" baseline="0" dirty="0">
                <a:solidFill>
                  <a:srgbClr val="000000"/>
                </a:solidFill>
                <a:latin typeface="Arial"/>
                <a:ea typeface="ＭＳ Ｐゴシック" panose="020B0600070205080204" pitchFamily="34" charset="-128"/>
                <a:cs typeface="Arial"/>
              </a:rPr>
            </a:br>
            <a:r>
              <a:rPr lang="en-GB" sz="3400" b="0" i="0" u="none" strike="noStrike" kern="1200" baseline="0" dirty="0">
                <a:solidFill>
                  <a:srgbClr val="000000"/>
                </a:solidFill>
                <a:latin typeface="Arial"/>
                <a:ea typeface="ＭＳ Ｐゴシック" panose="020B0600070205080204" pitchFamily="34" charset="-128"/>
                <a:cs typeface="Arial"/>
              </a:rPr>
              <a:t>the right care and treatment, people </a:t>
            </a:r>
            <a:br>
              <a:rPr lang="en-GB" sz="3400" b="0" i="0" u="none" strike="noStrike" kern="1200" baseline="0" dirty="0">
                <a:solidFill>
                  <a:srgbClr val="000000"/>
                </a:solidFill>
                <a:latin typeface="Arial"/>
                <a:ea typeface="ＭＳ Ｐゴシック" panose="020B0600070205080204" pitchFamily="34" charset="-128"/>
                <a:cs typeface="Arial"/>
              </a:rPr>
            </a:br>
            <a:r>
              <a:rPr lang="en-GB" sz="3400" b="0" i="0" u="none" strike="noStrike" kern="1200" baseline="0" dirty="0">
                <a:solidFill>
                  <a:srgbClr val="000000"/>
                </a:solidFill>
                <a:latin typeface="Arial"/>
                <a:ea typeface="ＭＳ Ｐゴシック" panose="020B0600070205080204" pitchFamily="34" charset="-128"/>
                <a:cs typeface="Arial"/>
              </a:rPr>
              <a:t>with CF can lead a full life, albeit with compromises and challenges.</a:t>
            </a:r>
            <a:endParaRPr lang="en-GB" sz="3400" b="0" dirty="0"/>
          </a:p>
        </p:txBody>
      </p:sp>
      <p:sp>
        <p:nvSpPr>
          <p:cNvPr id="9" name="Title 1">
            <a:extLst>
              <a:ext uri="{FF2B5EF4-FFF2-40B4-BE49-F238E27FC236}">
                <a16:creationId xmlns:a16="http://schemas.microsoft.com/office/drawing/2014/main" id="{AAF2B798-FE03-4DD7-BDD6-25C1376B33C6}"/>
              </a:ext>
            </a:extLst>
          </p:cNvPr>
          <p:cNvSpPr txBox="1">
            <a:spLocks/>
          </p:cNvSpPr>
          <p:nvPr userDrawn="1"/>
        </p:nvSpPr>
        <p:spPr bwMode="auto">
          <a:xfrm>
            <a:off x="429200" y="5700999"/>
            <a:ext cx="3156481" cy="8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spcBef>
                <a:spcPct val="0"/>
              </a:spcBef>
              <a:spcAft>
                <a:spcPct val="0"/>
              </a:spcAft>
              <a:defRPr sz="6600" b="1" kern="1200">
                <a:solidFill>
                  <a:srgbClr val="000000"/>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a:lstStyle>
          <a:p>
            <a:endParaRPr lang="en-GB" sz="6600" b="0" i="0" u="none" strike="noStrike" kern="1200" baseline="0" dirty="0">
              <a:solidFill>
                <a:srgbClr val="000000"/>
              </a:solidFill>
              <a:latin typeface="Arial"/>
              <a:ea typeface="ＭＳ Ｐゴシック" panose="020B0600070205080204" pitchFamily="34" charset="-128"/>
              <a:cs typeface="Arial"/>
            </a:endParaRPr>
          </a:p>
          <a:p>
            <a:endParaRPr lang="en-GB" sz="6600" b="0" i="0" u="none" strike="noStrike" kern="1200" baseline="0" dirty="0">
              <a:solidFill>
                <a:srgbClr val="000000"/>
              </a:solidFill>
              <a:latin typeface="Arial"/>
              <a:ea typeface="ＭＳ Ｐゴシック" panose="020B0600070205080204" pitchFamily="34" charset="-128"/>
              <a:cs typeface="Arial"/>
            </a:endParaRPr>
          </a:p>
          <a:p>
            <a:r>
              <a:rPr lang="en-GB" sz="900" b="0" i="0" u="none" strike="noStrike" kern="1200" baseline="0" dirty="0">
                <a:solidFill>
                  <a:srgbClr val="000000"/>
                </a:solidFill>
                <a:latin typeface="Arial"/>
                <a:ea typeface="ＭＳ Ｐゴシック" panose="020B0600070205080204" pitchFamily="34" charset="-128"/>
                <a:cs typeface="Arial"/>
              </a:rPr>
              <a:t>© Cystic Fibrosis Trust. Registered as a charity in England and Wales (1079049) and in Scotland (SC040196). </a:t>
            </a:r>
            <a:endParaRPr lang="en-GB" sz="900" b="1" dirty="0"/>
          </a:p>
        </p:txBody>
      </p:sp>
    </p:spTree>
    <p:extLst>
      <p:ext uri="{BB962C8B-B14F-4D97-AF65-F5344CB8AC3E}">
        <p14:creationId xmlns:p14="http://schemas.microsoft.com/office/powerpoint/2010/main" val="251542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42875"/>
            <a:ext cx="8229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FFCC00"/>
              </a:buClr>
              <a:buSzTx/>
              <a:buFont typeface="Wingdings" panose="05000000000000000000" pitchFamily="2" charset="2"/>
              <a:buChar char="§"/>
              <a:tabLst/>
              <a:defRPr/>
            </a:pPr>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4" name="Date Placeholder 3"/>
          <p:cNvSpPr>
            <a:spLocks noGrp="1"/>
          </p:cNvSpPr>
          <p:nvPr>
            <p:ph type="dt" sz="half" idx="2"/>
          </p:nvPr>
        </p:nvSpPr>
        <p:spPr>
          <a:xfrm>
            <a:off x="6064250" y="6430963"/>
            <a:ext cx="2133600" cy="365125"/>
          </a:xfrm>
          <a:prstGeom prst="rect">
            <a:avLst/>
          </a:prstGeom>
        </p:spPr>
        <p:txBody>
          <a:bodyPr vert="horz" wrap="square" lIns="0" tIns="45720" rIns="0" bIns="45720" numCol="1" anchor="ctr" anchorCtr="0" compatLnSpc="1">
            <a:prstTxWarp prst="textNoShape">
              <a:avLst/>
            </a:prstTxWarp>
          </a:bodyPr>
          <a:lstStyle>
            <a:lvl1pPr algn="r" eaLnBrk="1" hangingPunct="1">
              <a:defRPr sz="900" smtClean="0">
                <a:solidFill>
                  <a:srgbClr val="898989"/>
                </a:solidFill>
                <a:cs typeface="Arial" panose="020B0604020202020204" pitchFamily="34" charset="0"/>
              </a:defRPr>
            </a:lvl1pPr>
          </a:lstStyle>
          <a:p>
            <a:pPr>
              <a:defRPr/>
            </a:pPr>
            <a:fld id="{6464739D-1534-4540-BD10-3ED00E32A839}" type="datetimeFigureOut">
              <a:rPr lang="en-GB" altLang="en-US"/>
              <a:pPr>
                <a:defRPr/>
              </a:pPr>
              <a:t>14/10/2020</a:t>
            </a:fld>
            <a:endParaRPr lang="en-GB" altLang="en-US"/>
          </a:p>
        </p:txBody>
      </p:sp>
      <p:sp>
        <p:nvSpPr>
          <p:cNvPr id="5" name="Footer Placeholder 4"/>
          <p:cNvSpPr>
            <a:spLocks noGrp="1"/>
          </p:cNvSpPr>
          <p:nvPr>
            <p:ph type="ftr" sz="quarter" idx="3"/>
          </p:nvPr>
        </p:nvSpPr>
        <p:spPr>
          <a:xfrm>
            <a:off x="457200" y="6430963"/>
            <a:ext cx="2895600" cy="365125"/>
          </a:xfrm>
          <a:prstGeom prst="rect">
            <a:avLst/>
          </a:prstGeom>
        </p:spPr>
        <p:txBody>
          <a:bodyPr vert="horz" lIns="0" tIns="45720" rIns="0" bIns="45720" rtlCol="0" anchor="ctr"/>
          <a:lstStyle>
            <a:lvl1pPr algn="l" eaLnBrk="1" fontAlgn="auto" hangingPunct="1">
              <a:spcBef>
                <a:spcPts val="0"/>
              </a:spcBef>
              <a:spcAft>
                <a:spcPts val="0"/>
              </a:spcAft>
              <a:defRPr sz="900">
                <a:solidFill>
                  <a:schemeClr val="tx1">
                    <a:tint val="75000"/>
                  </a:schemeClr>
                </a:solidFill>
                <a:latin typeface="Arial"/>
                <a:ea typeface="+mn-ea"/>
                <a:cs typeface="Arial"/>
              </a:defRPr>
            </a:lvl1pPr>
          </a:lstStyle>
          <a:p>
            <a:pPr>
              <a:defRPr/>
            </a:pPr>
            <a:endParaRPr lang="en-GB"/>
          </a:p>
        </p:txBody>
      </p:sp>
      <p:sp>
        <p:nvSpPr>
          <p:cNvPr id="6" name="Slide Number Placeholder 5"/>
          <p:cNvSpPr>
            <a:spLocks noGrp="1"/>
          </p:cNvSpPr>
          <p:nvPr>
            <p:ph type="sldNum" sz="quarter" idx="4"/>
          </p:nvPr>
        </p:nvSpPr>
        <p:spPr>
          <a:xfrm>
            <a:off x="6553200" y="6437313"/>
            <a:ext cx="2133600" cy="365125"/>
          </a:xfrm>
          <a:prstGeom prst="rect">
            <a:avLst/>
          </a:prstGeom>
        </p:spPr>
        <p:txBody>
          <a:bodyPr vert="horz" wrap="square" lIns="0" tIns="45720" rIns="0" bIns="45720" numCol="1" anchor="ctr" anchorCtr="0" compatLnSpc="1">
            <a:prstTxWarp prst="textNoShape">
              <a:avLst/>
            </a:prstTxWarp>
          </a:bodyPr>
          <a:lstStyle>
            <a:lvl1pPr algn="r" eaLnBrk="1" hangingPunct="1">
              <a:defRPr sz="900" smtClean="0">
                <a:solidFill>
                  <a:srgbClr val="898989"/>
                </a:solidFill>
                <a:cs typeface="Arial" panose="020B0604020202020204" pitchFamily="34" charset="0"/>
              </a:defRPr>
            </a:lvl1pPr>
          </a:lstStyle>
          <a:p>
            <a:pPr>
              <a:defRPr/>
            </a:pPr>
            <a:fld id="{E275B159-F2C4-454C-ABEB-2B6BF8237068}" type="slidenum">
              <a:rPr lang="en-GB" altLang="en-US"/>
              <a:pPr>
                <a:defRPr/>
              </a:pPr>
              <a:t>‹#›</a:t>
            </a:fld>
            <a:endParaRPr lang="en-GB" altLang="en-US"/>
          </a:p>
        </p:txBody>
      </p:sp>
      <p:sp>
        <p:nvSpPr>
          <p:cNvPr id="3" name="Rectangle 2">
            <a:extLst>
              <a:ext uri="{FF2B5EF4-FFF2-40B4-BE49-F238E27FC236}">
                <a16:creationId xmlns:a16="http://schemas.microsoft.com/office/drawing/2014/main" id="{E7FEC73A-38FC-5447-AE13-942A80D40C1C}"/>
              </a:ext>
            </a:extLst>
          </p:cNvPr>
          <p:cNvSpPr/>
          <p:nvPr userDrawn="1"/>
        </p:nvSpPr>
        <p:spPr>
          <a:xfrm rot="16200000">
            <a:off x="-79497" y="6015883"/>
            <a:ext cx="596638" cy="246221"/>
          </a:xfrm>
          <a:prstGeom prst="rect">
            <a:avLst/>
          </a:prstGeom>
        </p:spPr>
        <p:txBody>
          <a:bodyPr wrap="none">
            <a:spAutoFit/>
          </a:bodyPr>
          <a:lstStyle/>
          <a:p>
            <a:pPr marL="0" marR="0" lvl="0" indent="0" algn="l" defTabSz="457200" rtl="0" eaLnBrk="0" fontAlgn="base" latinLnBrk="0" hangingPunct="0">
              <a:lnSpc>
                <a:spcPct val="100000"/>
              </a:lnSpc>
              <a:spcBef>
                <a:spcPct val="20000"/>
              </a:spcBef>
              <a:spcAft>
                <a:spcPct val="0"/>
              </a:spcAft>
              <a:buClr>
                <a:srgbClr val="FFCC00"/>
              </a:buClr>
              <a:buSzTx/>
              <a:buFont typeface="Wingdings" panose="05000000000000000000" pitchFamily="2" charset="2"/>
              <a:buNone/>
              <a:tabLst/>
              <a:defRPr/>
            </a:pPr>
            <a:r>
              <a:rPr lang="en-US" sz="1000" baseline="0" dirty="0">
                <a:latin typeface="Arial"/>
                <a:cs typeface="Arial"/>
              </a:rPr>
              <a:t>HUB20</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49" r:id="rId4"/>
    <p:sldLayoutId id="2147483767" r:id="rId5"/>
    <p:sldLayoutId id="2147483731" r:id="rId6"/>
    <p:sldLayoutId id="2147483763" r:id="rId7"/>
    <p:sldLayoutId id="2147483764" r:id="rId8"/>
    <p:sldLayoutId id="2147483756" r:id="rId9"/>
    <p:sldLayoutId id="2147483758" r:id="rId10"/>
    <p:sldLayoutId id="2147483759" r:id="rId11"/>
    <p:sldLayoutId id="2147483760" r:id="rId12"/>
    <p:sldLayoutId id="2147483761" r:id="rId13"/>
    <p:sldLayoutId id="2147483765" r:id="rId14"/>
    <p:sldLayoutId id="2147483757" r:id="rId15"/>
    <p:sldLayoutId id="2147483754" r:id="rId16"/>
    <p:sldLayoutId id="2147483755" r:id="rId17"/>
    <p:sldLayoutId id="2147483753" r:id="rId18"/>
    <p:sldLayoutId id="2147483752" r:id="rId19"/>
    <p:sldLayoutId id="2147483750" r:id="rId20"/>
    <p:sldLayoutId id="2147483762" r:id="rId21"/>
    <p:sldLayoutId id="2147483751" r:id="rId22"/>
    <p:sldLayoutId id="2147483736" r:id="rId23"/>
    <p:sldLayoutId id="2147483732" r:id="rId24"/>
    <p:sldLayoutId id="2147483733" r:id="rId25"/>
    <p:sldLayoutId id="2147483743" r:id="rId26"/>
    <p:sldLayoutId id="2147483766" r:id="rId27"/>
    <p:sldLayoutId id="2147483745" r:id="rId28"/>
    <p:sldLayoutId id="2147483746" r:id="rId29"/>
  </p:sldLayoutIdLst>
  <p:txStyles>
    <p:titleStyle>
      <a:lvl1pPr algn="l" defTabSz="457200" rtl="0" eaLnBrk="0" fontAlgn="base" hangingPunct="0">
        <a:spcBef>
          <a:spcPct val="0"/>
        </a:spcBef>
        <a:spcAft>
          <a:spcPct val="0"/>
        </a:spcAft>
        <a:defRPr sz="3200" b="1" kern="1200">
          <a:solidFill>
            <a:srgbClr val="666666"/>
          </a:solidFill>
          <a:latin typeface="Arial"/>
          <a:ea typeface="ＭＳ Ｐゴシック" panose="020B0600070205080204" pitchFamily="34" charset="-128"/>
          <a:cs typeface="Arial"/>
        </a:defRPr>
      </a:lvl1pPr>
      <a:lvl2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2pPr>
      <a:lvl3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3pPr>
      <a:lvl4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4pPr>
      <a:lvl5pPr algn="l" defTabSz="457200" rtl="0" eaLnBrk="0" fontAlgn="base" hangingPunct="0">
        <a:spcBef>
          <a:spcPct val="0"/>
        </a:spcBef>
        <a:spcAft>
          <a:spcPct val="0"/>
        </a:spcAft>
        <a:defRPr sz="3200" b="1">
          <a:solidFill>
            <a:srgbClr val="666666"/>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6pPr>
      <a:lvl7pPr marL="9144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7pPr>
      <a:lvl8pPr marL="13716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8pPr>
      <a:lvl9pPr marL="1828800" algn="l" defTabSz="457200" rtl="0" fontAlgn="base">
        <a:spcBef>
          <a:spcPct val="0"/>
        </a:spcBef>
        <a:spcAft>
          <a:spcPct val="0"/>
        </a:spcAft>
        <a:defRPr sz="3200" b="1">
          <a:solidFill>
            <a:srgbClr val="666666"/>
          </a:solidFill>
          <a:latin typeface="Arial" panose="020B0604020202020204" pitchFamily="34" charset="0"/>
          <a:ea typeface="ＭＳ Ｐゴシック" panose="020B0600070205080204" pitchFamily="34" charset="-128"/>
        </a:defRPr>
      </a:lvl9pPr>
    </p:titleStyle>
    <p:bodyStyle>
      <a:lvl1pPr marL="342900" marR="0" indent="-342900" algn="l" defTabSz="457200" rtl="0" eaLnBrk="0" fontAlgn="base" latinLnBrk="0" hangingPunct="0">
        <a:lnSpc>
          <a:spcPct val="100000"/>
        </a:lnSpc>
        <a:spcBef>
          <a:spcPct val="20000"/>
        </a:spcBef>
        <a:spcAft>
          <a:spcPct val="0"/>
        </a:spcAft>
        <a:buClr>
          <a:srgbClr val="FFCC00"/>
        </a:buClr>
        <a:buSzTx/>
        <a:buFont typeface="Wingdings" panose="05000000000000000000" pitchFamily="2" charset="2"/>
        <a:buChar char="§"/>
        <a:tabLst/>
        <a:defRPr sz="2400" kern="1200">
          <a:solidFill>
            <a:schemeClr val="tx1"/>
          </a:solidFill>
          <a:latin typeface="Arial"/>
          <a:ea typeface="ＭＳ Ｐゴシック" panose="020B0600070205080204" pitchFamily="34" charset="-128"/>
          <a:cs typeface="Arial"/>
        </a:defRPr>
      </a:lvl1pPr>
      <a:lvl2pPr marL="742950" indent="-285750" algn="l" defTabSz="457200" rtl="0" eaLnBrk="0" fontAlgn="base" hangingPunct="0">
        <a:spcBef>
          <a:spcPct val="20000"/>
        </a:spcBef>
        <a:spcAft>
          <a:spcPct val="0"/>
        </a:spcAft>
        <a:buClr>
          <a:srgbClr val="FFCC00"/>
        </a:buClr>
        <a:buFont typeface="Wingdings" panose="05000000000000000000" pitchFamily="2" charset="2"/>
        <a:buChar char="§"/>
        <a:defRPr sz="2000" kern="1200">
          <a:solidFill>
            <a:schemeClr val="tx1"/>
          </a:solidFill>
          <a:latin typeface="Arial"/>
          <a:ea typeface="ＭＳ Ｐゴシック" panose="020B0600070205080204" pitchFamily="34" charset="-128"/>
          <a:cs typeface="Arial"/>
        </a:defRPr>
      </a:lvl2pPr>
      <a:lvl3pPr marL="1143000" indent="-228600" algn="l" defTabSz="457200" rtl="0" eaLnBrk="0" fontAlgn="base" hangingPunct="0">
        <a:spcBef>
          <a:spcPct val="20000"/>
        </a:spcBef>
        <a:spcAft>
          <a:spcPct val="0"/>
        </a:spcAft>
        <a:buClr>
          <a:srgbClr val="FFCC00"/>
        </a:buClr>
        <a:buFont typeface="Wingdings" panose="05000000000000000000" pitchFamily="2" charset="2"/>
        <a:buChar char="§"/>
        <a:defRPr kern="1200">
          <a:solidFill>
            <a:schemeClr val="tx1"/>
          </a:solidFill>
          <a:latin typeface="Arial"/>
          <a:ea typeface="ＭＳ Ｐゴシック" panose="020B0600070205080204" pitchFamily="34" charset="-128"/>
          <a:cs typeface="Arial"/>
        </a:defRPr>
      </a:lvl3pPr>
      <a:lvl4pPr marL="1600200" indent="-228600" algn="l" defTabSz="457200" rtl="0" eaLnBrk="0" fontAlgn="base" hangingPunct="0">
        <a:spcBef>
          <a:spcPct val="20000"/>
        </a:spcBef>
        <a:spcAft>
          <a:spcPct val="0"/>
        </a:spcAft>
        <a:buClr>
          <a:srgbClr val="FFCC00"/>
        </a:buClr>
        <a:buFont typeface="Wingdings" panose="05000000000000000000" pitchFamily="2" charset="2"/>
        <a:buChar char="§"/>
        <a:defRPr sz="1600" kern="1200">
          <a:solidFill>
            <a:schemeClr val="tx1"/>
          </a:solidFill>
          <a:latin typeface="Arial"/>
          <a:ea typeface="ＭＳ Ｐゴシック" panose="020B0600070205080204" pitchFamily="34" charset="-128"/>
          <a:cs typeface="Arial"/>
        </a:defRPr>
      </a:lvl4pPr>
      <a:lvl5pPr marL="2057400" indent="-228600" algn="l" defTabSz="457200" rtl="0" eaLnBrk="0" fontAlgn="base" hangingPunct="0">
        <a:spcBef>
          <a:spcPct val="20000"/>
        </a:spcBef>
        <a:spcAft>
          <a:spcPct val="0"/>
        </a:spcAft>
        <a:buClr>
          <a:srgbClr val="FFCC00"/>
        </a:buClr>
        <a:buFont typeface="Wingdings" panose="05000000000000000000" pitchFamily="2" charset="2"/>
        <a:buChar char="§"/>
        <a:defRPr sz="1400" kern="1200">
          <a:solidFill>
            <a:schemeClr val="tx1"/>
          </a:solidFill>
          <a:latin typeface="Arial"/>
          <a:ea typeface="ＭＳ Ｐゴシック"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5"/>
          <p:cNvSpPr>
            <a:spLocks noGrp="1"/>
          </p:cNvSpPr>
          <p:nvPr>
            <p:ph type="title"/>
          </p:nvPr>
        </p:nvSpPr>
        <p:spPr>
          <a:xfrm>
            <a:off x="457200" y="561516"/>
            <a:ext cx="8229600" cy="1016000"/>
          </a:xfrm>
        </p:spPr>
        <p:txBody>
          <a:bodyPr/>
          <a:lstStyle/>
          <a:p>
            <a:pPr eaLnBrk="1" hangingPunct="1"/>
            <a:br>
              <a:rPr lang="en-GB" altLang="en-US" dirty="0">
                <a:solidFill>
                  <a:schemeClr val="tx1"/>
                </a:solidFill>
                <a:latin typeface="Arial" panose="020B0604020202020204" pitchFamily="34" charset="0"/>
                <a:cs typeface="Arial" panose="020B0604020202020204" pitchFamily="34" charset="0"/>
              </a:rPr>
            </a:br>
            <a:br>
              <a:rPr lang="en-GB" altLang="en-US" dirty="0">
                <a:solidFill>
                  <a:schemeClr val="tx1"/>
                </a:solidFill>
                <a:latin typeface="Arial" panose="020B0604020202020204" pitchFamily="34" charset="0"/>
                <a:cs typeface="Arial" panose="020B0604020202020204" pitchFamily="34" charset="0"/>
              </a:rPr>
            </a:br>
            <a:br>
              <a:rPr lang="en-GB" altLang="en-US" dirty="0">
                <a:solidFill>
                  <a:schemeClr val="tx1"/>
                </a:solidFill>
                <a:latin typeface="Arial" panose="020B0604020202020204" pitchFamily="34" charset="0"/>
                <a:cs typeface="Arial" panose="020B0604020202020204" pitchFamily="34" charset="0"/>
              </a:rPr>
            </a:br>
            <a:r>
              <a:rPr lang="en-GB" altLang="en-US" dirty="0">
                <a:solidFill>
                  <a:schemeClr val="tx1"/>
                </a:solidFill>
                <a:latin typeface="Arial" panose="020B0604020202020204" pitchFamily="34" charset="0"/>
                <a:cs typeface="Arial" panose="020B0604020202020204" pitchFamily="34" charset="0"/>
              </a:rPr>
              <a:t>Property of the Cystic Fibrosis Trust</a:t>
            </a:r>
            <a:br>
              <a:rPr lang="en-GB" altLang="en-US" dirty="0">
                <a:solidFill>
                  <a:schemeClr val="tx1"/>
                </a:solidFill>
                <a:latin typeface="Arial" panose="020B0604020202020204" pitchFamily="34" charset="0"/>
                <a:cs typeface="Arial" panose="020B0604020202020204" pitchFamily="34" charset="0"/>
              </a:rPr>
            </a:br>
            <a:r>
              <a:rPr lang="en-GB" altLang="en-US" dirty="0">
                <a:solidFill>
                  <a:schemeClr val="tx1"/>
                </a:solidFill>
                <a:latin typeface="Arial" panose="020B0604020202020204" pitchFamily="34" charset="0"/>
                <a:cs typeface="Arial" panose="020B0604020202020204" pitchFamily="34" charset="0"/>
              </a:rPr>
              <a:t>Delete this slide after reading</a:t>
            </a:r>
          </a:p>
        </p:txBody>
      </p:sp>
      <p:sp>
        <p:nvSpPr>
          <p:cNvPr id="7" name="Content Placeholder 6"/>
          <p:cNvSpPr>
            <a:spLocks noGrp="1"/>
          </p:cNvSpPr>
          <p:nvPr>
            <p:ph idx="1"/>
          </p:nvPr>
        </p:nvSpPr>
        <p:spPr>
          <a:xfrm>
            <a:off x="487362" y="1990137"/>
            <a:ext cx="8229601" cy="3763463"/>
          </a:xfrm>
        </p:spPr>
        <p:txBody>
          <a:bodyPr numCol="2" rtlCol="0">
            <a:noAutofit/>
          </a:bodyPr>
          <a:lstStyle/>
          <a:p>
            <a:pPr eaLnBrk="1" fontAlgn="auto" hangingPunct="1">
              <a:spcAft>
                <a:spcPts val="0"/>
              </a:spcAft>
              <a:buFont typeface="Wingdings" charset="2"/>
              <a:buChar char="§"/>
              <a:defRPr/>
            </a:pPr>
            <a:r>
              <a:rPr lang="en-GB" sz="1600" dirty="0">
                <a:ea typeface="+mn-ea"/>
              </a:rPr>
              <a:t>This template includes a number of slides.</a:t>
            </a:r>
          </a:p>
          <a:p>
            <a:pPr eaLnBrk="1" fontAlgn="auto" hangingPunct="1">
              <a:spcAft>
                <a:spcPts val="0"/>
              </a:spcAft>
              <a:buFont typeface="Wingdings" charset="2"/>
              <a:buChar char="§"/>
              <a:defRPr/>
            </a:pPr>
            <a:r>
              <a:rPr lang="en-GB" sz="1600" dirty="0">
                <a:ea typeface="+mn-ea"/>
              </a:rPr>
              <a:t>To access these click on the ‘</a:t>
            </a:r>
            <a:r>
              <a:rPr lang="en-GB" sz="1600" b="1" dirty="0">
                <a:ea typeface="+mn-ea"/>
              </a:rPr>
              <a:t>New Slide’ </a:t>
            </a:r>
            <a:r>
              <a:rPr lang="en-GB" sz="1600" dirty="0">
                <a:ea typeface="+mn-ea"/>
              </a:rPr>
              <a:t>button located on the toolbar or select </a:t>
            </a:r>
            <a:r>
              <a:rPr lang="en-GB" sz="1600" b="1" dirty="0">
                <a:ea typeface="+mn-ea"/>
              </a:rPr>
              <a:t>‘Insert &gt; New Slide’ </a:t>
            </a:r>
            <a:r>
              <a:rPr lang="en-GB" sz="1600" dirty="0">
                <a:ea typeface="+mn-ea"/>
              </a:rPr>
              <a:t>from the menu. A slide is added to your presentation and the Slide Layout task pane usually appears at the left of the screen.</a:t>
            </a:r>
          </a:p>
          <a:p>
            <a:pPr eaLnBrk="1" fontAlgn="auto" hangingPunct="1">
              <a:spcAft>
                <a:spcPts val="0"/>
              </a:spcAft>
              <a:buFont typeface="Wingdings" charset="2"/>
              <a:buChar char="§"/>
              <a:defRPr/>
            </a:pPr>
            <a:r>
              <a:rPr lang="en-GB" sz="1600" dirty="0">
                <a:ea typeface="+mn-ea"/>
              </a:rPr>
              <a:t>By default, PowerPoint assumes that you want the new slide layout to be the Bulleted List layout. If you don't, simply click on the desired slide layout in the task pane and the layout of the new slide will change.</a:t>
            </a:r>
          </a:p>
          <a:p>
            <a:pPr eaLnBrk="1" fontAlgn="auto" hangingPunct="1">
              <a:spcAft>
                <a:spcPts val="0"/>
              </a:spcAft>
              <a:buFont typeface="Wingdings" charset="2"/>
              <a:buChar char="§"/>
              <a:defRPr/>
            </a:pPr>
            <a:r>
              <a:rPr lang="en-GB" sz="1600" dirty="0">
                <a:ea typeface="+mn-ea"/>
              </a:rPr>
              <a:t>If copying in slides from other presentations you can choose the match your existing slides to the new template by choosing </a:t>
            </a:r>
            <a:r>
              <a:rPr lang="en-GB" sz="1600" b="1" dirty="0">
                <a:ea typeface="+mn-ea"/>
              </a:rPr>
              <a:t>‘Use destination theme’ </a:t>
            </a:r>
            <a:r>
              <a:rPr lang="en-GB" sz="1600" dirty="0">
                <a:ea typeface="+mn-ea"/>
              </a:rPr>
              <a:t>or  keep the formatting of your original slides by choosing </a:t>
            </a:r>
            <a:r>
              <a:rPr lang="en-GB" sz="1600" b="1" dirty="0">
                <a:ea typeface="+mn-ea"/>
              </a:rPr>
              <a:t>‘Keep source formatting’ </a:t>
            </a:r>
            <a:r>
              <a:rPr lang="en-GB" sz="1600" dirty="0">
                <a:ea typeface="+mn-ea"/>
              </a:rPr>
              <a:t>(see below)</a:t>
            </a:r>
          </a:p>
        </p:txBody>
      </p:sp>
      <p:pic>
        <p:nvPicPr>
          <p:cNvPr id="2355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94715" y="4037122"/>
            <a:ext cx="2783193" cy="117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051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710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9717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382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7448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925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8444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654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1376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80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923608" y="3308543"/>
            <a:ext cx="5795962" cy="571500"/>
          </a:xfrm>
        </p:spPr>
        <p:txBody>
          <a:bodyPr/>
          <a:lstStyle/>
          <a:p>
            <a:pPr eaLnBrk="1" hangingPunct="1"/>
            <a:r>
              <a:rPr lang="en-GB" altLang="en-US" dirty="0">
                <a:latin typeface="Arial" panose="020B0604020202020204" pitchFamily="34" charset="0"/>
                <a:cs typeface="Arial" panose="020B0604020202020204" pitchFamily="34" charset="0"/>
              </a:rPr>
              <a:t>Presentation title goes here</a:t>
            </a:r>
          </a:p>
        </p:txBody>
      </p:sp>
      <p:sp>
        <p:nvSpPr>
          <p:cNvPr id="24579" name="Subtitle 2"/>
          <p:cNvSpPr>
            <a:spLocks noGrp="1"/>
          </p:cNvSpPr>
          <p:nvPr>
            <p:ph type="subTitle" idx="1"/>
          </p:nvPr>
        </p:nvSpPr>
        <p:spPr>
          <a:xfrm>
            <a:off x="923608" y="4169093"/>
            <a:ext cx="5795962" cy="487362"/>
          </a:xfrm>
        </p:spPr>
        <p:txBody>
          <a:bodyPr/>
          <a:lstStyle/>
          <a:p>
            <a:pPr eaLnBrk="1" hangingPunct="1"/>
            <a:r>
              <a:rPr lang="en-GB" altLang="en-US" dirty="0">
                <a:latin typeface="Arial" panose="020B0604020202020204" pitchFamily="34" charset="0"/>
                <a:cs typeface="Arial" panose="020B0604020202020204" pitchFamily="34" charset="0"/>
              </a:rPr>
              <a:t>Presentation sub-title goes here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55360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1142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8321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2128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7608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19C3-CC5D-434E-9B79-2BF4010AA71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96C7EBB-6225-4694-87E8-236EC70E9191}"/>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859103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0AB5A-A4F8-472A-96FD-D9FC70D083BF}"/>
              </a:ext>
            </a:extLst>
          </p:cNvPr>
          <p:cNvSpPr>
            <a:spLocks noGrp="1"/>
          </p:cNvSpPr>
          <p:nvPr>
            <p:ph type="title"/>
          </p:nvPr>
        </p:nvSpPr>
        <p:spPr/>
        <p:txBody>
          <a:bodyPr/>
          <a:lstStyle/>
          <a:p>
            <a:endParaRPr lang="en-GB"/>
          </a:p>
        </p:txBody>
      </p:sp>
      <p:sp>
        <p:nvSpPr>
          <p:cNvPr id="3" name="Text Placeholder 2">
            <a:extLst>
              <a:ext uri="{FF2B5EF4-FFF2-40B4-BE49-F238E27FC236}">
                <a16:creationId xmlns:a16="http://schemas.microsoft.com/office/drawing/2014/main" id="{E9EA06E3-DBD5-4EB0-B0D3-89F5C65FC636}"/>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898222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32C0B-9E83-461B-95BE-0BB229206F29}"/>
              </a:ext>
            </a:extLst>
          </p:cNvPr>
          <p:cNvSpPr>
            <a:spLocks noGrp="1"/>
          </p:cNvSpPr>
          <p:nvPr>
            <p:ph type="title"/>
          </p:nvPr>
        </p:nvSpPr>
        <p:spPr/>
        <p:txBody>
          <a:bodyPr/>
          <a:lstStyle/>
          <a:p>
            <a:endParaRPr lang="en-GB" dirty="0"/>
          </a:p>
        </p:txBody>
      </p:sp>
      <p:sp>
        <p:nvSpPr>
          <p:cNvPr id="3" name="Picture Placeholder 2">
            <a:extLst>
              <a:ext uri="{FF2B5EF4-FFF2-40B4-BE49-F238E27FC236}">
                <a16:creationId xmlns:a16="http://schemas.microsoft.com/office/drawing/2014/main" id="{3B8BF8F8-0521-4CC5-9694-E3E5F6665AF0}"/>
              </a:ext>
            </a:extLst>
          </p:cNvPr>
          <p:cNvSpPr>
            <a:spLocks noGrp="1"/>
          </p:cNvSpPr>
          <p:nvPr>
            <p:ph type="pic" idx="1"/>
          </p:nvPr>
        </p:nvSpPr>
        <p:spPr/>
      </p:sp>
    </p:spTree>
    <p:extLst>
      <p:ext uri="{BB962C8B-B14F-4D97-AF65-F5344CB8AC3E}">
        <p14:creationId xmlns:p14="http://schemas.microsoft.com/office/powerpoint/2010/main" val="2038662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4887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609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480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2946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3670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4729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8007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985686"/>
      </p:ext>
    </p:extLst>
  </p:cSld>
  <p:clrMapOvr>
    <a:masterClrMapping/>
  </p:clrMapOvr>
</p:sld>
</file>

<file path=ppt/theme/theme1.xml><?xml version="1.0" encoding="utf-8"?>
<a:theme xmlns:a="http://schemas.openxmlformats.org/drawingml/2006/main" name="CFT-PowerPoint-template">
  <a:themeElements>
    <a:clrScheme name="Cystic Fibrosis Trust">
      <a:dk1>
        <a:sysClr val="windowText" lastClr="000000"/>
      </a:dk1>
      <a:lt1>
        <a:sysClr val="window" lastClr="FFFFFF"/>
      </a:lt1>
      <a:dk2>
        <a:srgbClr val="666666"/>
      </a:dk2>
      <a:lt2>
        <a:srgbClr val="FFFFFF"/>
      </a:lt2>
      <a:accent1>
        <a:srgbClr val="FFCC00"/>
      </a:accent1>
      <a:accent2>
        <a:srgbClr val="000000"/>
      </a:accent2>
      <a:accent3>
        <a:srgbClr val="777777"/>
      </a:accent3>
      <a:accent4>
        <a:srgbClr val="AAAAAA"/>
      </a:accent4>
      <a:accent5>
        <a:srgbClr val="837870"/>
      </a:accent5>
      <a:accent6>
        <a:srgbClr val="B9B1A9"/>
      </a:accent6>
      <a:hlink>
        <a:srgbClr val="336699"/>
      </a:hlink>
      <a:folHlink>
        <a:srgbClr val="7D4C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buClr>
            <a:srgbClr val="FFCC00"/>
          </a:buClr>
          <a:defRPr dirty="0" smtClean="0">
            <a:latin typeface="Arial"/>
            <a:cs typeface="Arial"/>
          </a:defRPr>
        </a:defPPr>
      </a:lstStyle>
    </a:txDef>
  </a:objectDefaults>
  <a:extraClrSchemeLst/>
  <a:extLst>
    <a:ext uri="{05A4C25C-085E-4340-85A3-A5531E510DB2}">
      <thm15:themeFamily xmlns:thm15="http://schemas.microsoft.com/office/thememl/2012/main" name="Powerpoint Template [Compatibility Mode]" id="{E63FA96B-CA1E-421F-899F-A6E069BE156A}" vid="{B97BB375-2CAE-4B21-9B53-460B2B4C6DEB}"/>
    </a:ext>
  </a:extLst>
</a:theme>
</file>

<file path=ppt/theme/theme2.xml><?xml version="1.0" encoding="utf-8"?>
<a:theme xmlns:a="http://schemas.openxmlformats.org/drawingml/2006/main" name="Office Theme">
  <a:themeElements>
    <a:clrScheme name="Cystic Fibrosis Trust">
      <a:dk1>
        <a:sysClr val="windowText" lastClr="000000"/>
      </a:dk1>
      <a:lt1>
        <a:sysClr val="window" lastClr="FFFFFF"/>
      </a:lt1>
      <a:dk2>
        <a:srgbClr val="666666"/>
      </a:dk2>
      <a:lt2>
        <a:srgbClr val="FFFFFF"/>
      </a:lt2>
      <a:accent1>
        <a:srgbClr val="FFCC00"/>
      </a:accent1>
      <a:accent2>
        <a:srgbClr val="000000"/>
      </a:accent2>
      <a:accent3>
        <a:srgbClr val="777777"/>
      </a:accent3>
      <a:accent4>
        <a:srgbClr val="AAAAAA"/>
      </a:accent4>
      <a:accent5>
        <a:srgbClr val="837870"/>
      </a:accent5>
      <a:accent6>
        <a:srgbClr val="B9B1A9"/>
      </a:accent6>
      <a:hlink>
        <a:srgbClr val="336699"/>
      </a:hlink>
      <a:folHlink>
        <a:srgbClr val="7D4C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Cystic Fibrosis Trust">
      <a:dk1>
        <a:sysClr val="windowText" lastClr="000000"/>
      </a:dk1>
      <a:lt1>
        <a:sysClr val="window" lastClr="FFFFFF"/>
      </a:lt1>
      <a:dk2>
        <a:srgbClr val="666666"/>
      </a:dk2>
      <a:lt2>
        <a:srgbClr val="FFFFFF"/>
      </a:lt2>
      <a:accent1>
        <a:srgbClr val="FFCC00"/>
      </a:accent1>
      <a:accent2>
        <a:srgbClr val="000000"/>
      </a:accent2>
      <a:accent3>
        <a:srgbClr val="777777"/>
      </a:accent3>
      <a:accent4>
        <a:srgbClr val="AAAAAA"/>
      </a:accent4>
      <a:accent5>
        <a:srgbClr val="837870"/>
      </a:accent5>
      <a:accent6>
        <a:srgbClr val="B9B1A9"/>
      </a:accent6>
      <a:hlink>
        <a:srgbClr val="336699"/>
      </a:hlink>
      <a:folHlink>
        <a:srgbClr val="7D4C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458</TotalTime>
  <Words>169</Words>
  <Application>Microsoft Office PowerPoint</Application>
  <PresentationFormat>On-screen Show (4:3)</PresentationFormat>
  <Paragraphs>7</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Wingdings</vt:lpstr>
      <vt:lpstr>CFT-PowerPoint-template</vt:lpstr>
      <vt:lpstr>   Property of the Cystic Fibrosis Trust Delete this slide after reading</vt:lpstr>
      <vt:lpstr>Presentation title goes here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CFTrust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Delete this slide after reading</dc:title>
  <dc:subject/>
  <dc:creator>sknowles</dc:creator>
  <cp:keywords/>
  <dc:description/>
  <cp:lastModifiedBy>CHLOE AINSLEY</cp:lastModifiedBy>
  <cp:revision>84</cp:revision>
  <dcterms:created xsi:type="dcterms:W3CDTF">2013-07-01T13:08:06Z</dcterms:created>
  <dcterms:modified xsi:type="dcterms:W3CDTF">2020-10-14T12:02:19Z</dcterms:modified>
  <cp:category/>
</cp:coreProperties>
</file>