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25"/>
  </p:notesMasterIdLst>
  <p:sldIdLst>
    <p:sldId id="276" r:id="rId5"/>
    <p:sldId id="257" r:id="rId6"/>
    <p:sldId id="258" r:id="rId7"/>
    <p:sldId id="259" r:id="rId8"/>
    <p:sldId id="260" r:id="rId9"/>
    <p:sldId id="261" r:id="rId10"/>
    <p:sldId id="262" r:id="rId11"/>
    <p:sldId id="265" r:id="rId12"/>
    <p:sldId id="267" r:id="rId13"/>
    <p:sldId id="268" r:id="rId14"/>
    <p:sldId id="263" r:id="rId15"/>
    <p:sldId id="269" r:id="rId16"/>
    <p:sldId id="264" r:id="rId17"/>
    <p:sldId id="266" r:id="rId18"/>
    <p:sldId id="274" r:id="rId19"/>
    <p:sldId id="270" r:id="rId20"/>
    <p:sldId id="271" r:id="rId21"/>
    <p:sldId id="278" r:id="rId22"/>
    <p:sldId id="272" r:id="rId23"/>
    <p:sldId id="277" r:id="rId24"/>
  </p:sldIdLst>
  <p:sldSz cx="12192000" cy="6858000"/>
  <p:notesSz cx="6858000" cy="9144000"/>
  <p:embeddedFontLst>
    <p:embeddedFont>
      <p:font typeface="Museo Sans 500" panose="02000000000000000000" charset="0"/>
      <p:regular r:id="rId26"/>
      <p:italic r:id="rId27"/>
    </p:embeddedFont>
    <p:embeddedFont>
      <p:font typeface="Museo Sans 700" panose="02000000000000000000" charset="0"/>
      <p:regular r:id="rId28"/>
      <p:bold r:id="rId29"/>
    </p:embeddedFont>
    <p:embeddedFont>
      <p:font typeface="Museo Sans 900" panose="02000000000000000000" charset="0"/>
      <p:bold r:id="rId30"/>
    </p:embeddedFont>
  </p:embeddedFontLst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DF6"/>
    <a:srgbClr val="EBF8F9"/>
    <a:srgbClr val="0C2340"/>
    <a:srgbClr val="FFCC07"/>
    <a:srgbClr val="082140"/>
    <a:srgbClr val="0921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F69022-775F-5972-0FF2-3227E2D4789E}" v="1" dt="2024-05-15T12:57:44.6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1" autoAdjust="0"/>
    <p:restoredTop sz="94660"/>
  </p:normalViewPr>
  <p:slideViewPr>
    <p:cSldViewPr snapToGrid="0">
      <p:cViewPr varScale="1">
        <p:scale>
          <a:sx n="77" d="100"/>
          <a:sy n="77" d="100"/>
        </p:scale>
        <p:origin x="6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ye Booth" userId="S::faye.booth@educationcompany.co.uk::d3db5133-954f-4a14-819c-c964e48f1803" providerId="AD" clId="Web-{88F69022-775F-5972-0FF2-3227E2D4789E}"/>
    <pc:docChg chg="modSld">
      <pc:chgData name="Faye Booth" userId="S::faye.booth@educationcompany.co.uk::d3db5133-954f-4a14-819c-c964e48f1803" providerId="AD" clId="Web-{88F69022-775F-5972-0FF2-3227E2D4789E}" dt="2024-05-15T12:57:40.825" v="29"/>
      <pc:docMkLst>
        <pc:docMk/>
      </pc:docMkLst>
      <pc:sldChg chg="modNotes">
        <pc:chgData name="Faye Booth" userId="S::faye.booth@educationcompany.co.uk::d3db5133-954f-4a14-819c-c964e48f1803" providerId="AD" clId="Web-{88F69022-775F-5972-0FF2-3227E2D4789E}" dt="2024-05-15T12:57:40.825" v="29"/>
        <pc:sldMkLst>
          <pc:docMk/>
          <pc:sldMk cId="1031286145" sldId="2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897B1-84F5-4D48-AC9C-8FB292323C61}" type="datetimeFigureOut">
              <a:t>5/15/2024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86F99-195C-4A34-B690-22DDB76DAF9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270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You'll need to select the option 'enable content' at the start of the slide show presentation, in order to be able to view the videos.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86F99-195C-4A34-B690-22DDB76DAF9D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2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W3Af9V5Dhg?feature=oembed" TargetMode="Externa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XU-dtaFzhw?feature=oembe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lnGho76isU?feature=oembed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7pVpPZ9w-g?feature=oembed" TargetMode="Externa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FBB00575-85A0-3394-5354-923F621AD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56">
            <a:off x="-1156805" y="1542884"/>
            <a:ext cx="9144000" cy="84541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6835" y="3688148"/>
            <a:ext cx="7156173" cy="1969327"/>
          </a:xfrm>
        </p:spPr>
        <p:txBody>
          <a:bodyPr>
            <a:noAutofit/>
          </a:bodyPr>
          <a:lstStyle/>
          <a:p>
            <a:pPr algn="l"/>
            <a:r>
              <a:rPr lang="en-GB" sz="5700" b="1" dirty="0">
                <a:solidFill>
                  <a:srgbClr val="082140"/>
                </a:solidFill>
                <a:latin typeface="Museo Sans 900" panose="02000000000000000000" pitchFamily="2" charset="77"/>
              </a:rPr>
              <a:t>Cystic Fibrosis - What You Don't See</a:t>
            </a:r>
            <a:endParaRPr lang="en-GB" sz="5700" b="1" dirty="0">
              <a:solidFill>
                <a:srgbClr val="082140"/>
              </a:solidFill>
              <a:latin typeface="Museo Sans 900" panose="02000000000000000000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 descr="A yellow and blue sign with a black background&#10;&#10;Description automatically generated">
            <a:extLst>
              <a:ext uri="{FF2B5EF4-FFF2-40B4-BE49-F238E27FC236}">
                <a16:creationId xmlns:a16="http://schemas.microsoft.com/office/drawing/2014/main" id="{8E187937-B343-31D2-E4FB-C2224A0B36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6" y="344280"/>
            <a:ext cx="3158987" cy="898609"/>
          </a:xfrm>
          <a:prstGeom prst="rect">
            <a:avLst/>
          </a:prstGeom>
        </p:spPr>
      </p:pic>
      <p:pic>
        <p:nvPicPr>
          <p:cNvPr id="15" name="Picture 14" descr="A white star on a black background&#10;&#10;Description automatically generated">
            <a:extLst>
              <a:ext uri="{FF2B5EF4-FFF2-40B4-BE49-F238E27FC236}">
                <a16:creationId xmlns:a16="http://schemas.microsoft.com/office/drawing/2014/main" id="{89B8105A-B895-FC7D-C861-BD59D65524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99" y="2867190"/>
            <a:ext cx="729422" cy="799772"/>
          </a:xfrm>
          <a:prstGeom prst="rect">
            <a:avLst/>
          </a:prstGeom>
        </p:spPr>
      </p:pic>
      <p:pic>
        <p:nvPicPr>
          <p:cNvPr id="17" name="Picture 16" descr="A white object with a black background&#10;&#10;Description automatically generated">
            <a:extLst>
              <a:ext uri="{FF2B5EF4-FFF2-40B4-BE49-F238E27FC236}">
                <a16:creationId xmlns:a16="http://schemas.microsoft.com/office/drawing/2014/main" id="{752030F3-CA2E-1559-61B2-7CCAF31886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327" y="5515712"/>
            <a:ext cx="3343038" cy="421261"/>
          </a:xfrm>
          <a:prstGeom prst="rect">
            <a:avLst/>
          </a:prstGeom>
        </p:spPr>
      </p:pic>
      <p:pic>
        <p:nvPicPr>
          <p:cNvPr id="6" name="Picture 5" descr="A group of children smiling&#10;&#10;Description automatically generated">
            <a:extLst>
              <a:ext uri="{FF2B5EF4-FFF2-40B4-BE49-F238E27FC236}">
                <a16:creationId xmlns:a16="http://schemas.microsoft.com/office/drawing/2014/main" id="{67AE9741-8035-6889-23BE-740288F8A5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4" r="17134" b="1184"/>
          <a:stretch/>
        </p:blipFill>
        <p:spPr>
          <a:xfrm flipH="1">
            <a:off x="7770607" y="-802360"/>
            <a:ext cx="5353161" cy="484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86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5D7DADC7-769A-A5CA-CC26-2E255F510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7735">
            <a:off x="-3632159" y="-4781083"/>
            <a:ext cx="12364445" cy="1143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A21F0C-C415-A5B0-1C7B-BFB09AAAF6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7" y="1388327"/>
            <a:ext cx="3621775" cy="1168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AC5306-D500-5F65-A573-D575DC6BB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68" y="378377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Treatments and medication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58D59-1123-D586-848C-3E14D18D4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168" y="1826439"/>
            <a:ext cx="5988910" cy="44206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People with CF take various medications to manage their condition. </a:t>
            </a:r>
          </a:p>
          <a:p>
            <a:pPr marL="0" indent="0">
              <a:buNone/>
            </a:pPr>
            <a:endParaRPr lang="en-GB" sz="2400" b="1" dirty="0">
              <a:solidFill>
                <a:srgbClr val="0C2340"/>
              </a:solidFill>
              <a:latin typeface="Museo Sans 700" panose="02000000000000000000" pitchFamily="2" charset="77"/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</a:rPr>
              <a:t>What sorts of treatments did we see in the video?</a:t>
            </a:r>
          </a:p>
          <a:p>
            <a:pPr marL="0" indent="0">
              <a:buNone/>
            </a:pPr>
            <a:endParaRPr lang="en-GB" sz="2400" b="1" dirty="0">
              <a:solidFill>
                <a:srgbClr val="0C2340"/>
              </a:solidFill>
              <a:latin typeface="Museo Sans 700" panose="02000000000000000000" pitchFamily="2" charset="77"/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</a:rPr>
              <a:t>What do you think the average number of tablets a person with CF has to take each day?</a:t>
            </a:r>
          </a:p>
        </p:txBody>
      </p:sp>
      <p:pic>
        <p:nvPicPr>
          <p:cNvPr id="7" name="Picture 6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953C8DCD-4303-B0B9-E920-488F01E67E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82226">
            <a:off x="6987707" y="1474819"/>
            <a:ext cx="5720634" cy="528903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9F50D90-CC6B-7BA3-276E-D85122E2549C}"/>
              </a:ext>
            </a:extLst>
          </p:cNvPr>
          <p:cNvSpPr txBox="1">
            <a:spLocks/>
          </p:cNvSpPr>
          <p:nvPr/>
        </p:nvSpPr>
        <p:spPr>
          <a:xfrm>
            <a:off x="8301774" y="2766218"/>
            <a:ext cx="12279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0C2340"/>
                </a:solidFill>
                <a:latin typeface="Museo Sans 900" panose="02000000000000000000" pitchFamily="2" charset="77"/>
              </a:rPr>
              <a:t>10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DE0A155-3D68-7F7F-3A12-161021618E1C}"/>
              </a:ext>
            </a:extLst>
          </p:cNvPr>
          <p:cNvSpPr txBox="1">
            <a:spLocks/>
          </p:cNvSpPr>
          <p:nvPr/>
        </p:nvSpPr>
        <p:spPr>
          <a:xfrm>
            <a:off x="10314758" y="2766217"/>
            <a:ext cx="12279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0C2340"/>
                </a:solidFill>
                <a:latin typeface="Museo Sans 900" panose="02000000000000000000" pitchFamily="2" charset="77"/>
              </a:rPr>
              <a:t>20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706C22E-818C-898B-FD38-9849C41A5856}"/>
              </a:ext>
            </a:extLst>
          </p:cNvPr>
          <p:cNvSpPr txBox="1">
            <a:spLocks/>
          </p:cNvSpPr>
          <p:nvPr/>
        </p:nvSpPr>
        <p:spPr>
          <a:xfrm>
            <a:off x="8620050" y="4515832"/>
            <a:ext cx="12279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0C2340"/>
                </a:solidFill>
                <a:latin typeface="Museo Sans 900" panose="02000000000000000000" pitchFamily="2" charset="77"/>
              </a:rPr>
              <a:t>40</a:t>
            </a:r>
          </a:p>
        </p:txBody>
      </p:sp>
      <p:pic>
        <p:nvPicPr>
          <p:cNvPr id="13" name="Picture 12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ECCE59F1-C0E0-7F60-C729-31BB9E1F29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658" y="4296407"/>
            <a:ext cx="1855271" cy="17152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0495B9E-B9FA-A89F-6497-4CB50B9DB906}"/>
              </a:ext>
            </a:extLst>
          </p:cNvPr>
          <p:cNvSpPr txBox="1">
            <a:spLocks/>
          </p:cNvSpPr>
          <p:nvPr/>
        </p:nvSpPr>
        <p:spPr>
          <a:xfrm>
            <a:off x="10485781" y="4515832"/>
            <a:ext cx="12279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0C2340"/>
                </a:solidFill>
                <a:latin typeface="Museo Sans 900" panose="02000000000000000000" pitchFamily="2" charset="77"/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38243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26ADE-A36B-115A-AEF6-D4A31EECA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762" y="378377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Mental health and wellbeing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9984F-9237-E389-3C58-285CF258F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763" y="1864802"/>
            <a:ext cx="3327254" cy="44321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</a:rPr>
              <a:t>Do you think having a medical condition that affects you physically can also impact your mental health and wellbeing?</a:t>
            </a:r>
          </a:p>
          <a:p>
            <a:pPr marL="0" indent="0">
              <a:buNone/>
            </a:pPr>
            <a:endParaRPr lang="en-GB" sz="2400" dirty="0">
              <a:solidFill>
                <a:srgbClr val="0C2340"/>
              </a:solidFill>
              <a:latin typeface="Museo Sans 500" panose="02000000000000000000" pitchFamily="2" charset="77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Let's find out about staying mentally well with CF.</a:t>
            </a:r>
          </a:p>
          <a:p>
            <a:pPr marL="0" indent="0">
              <a:buNone/>
            </a:pPr>
            <a:endParaRPr lang="en-GB" sz="2400" dirty="0">
              <a:solidFill>
                <a:srgbClr val="0C234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D9EA00-6E64-8300-7A05-3A3D2E4012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7" y="1388327"/>
            <a:ext cx="3621775" cy="116831"/>
          </a:xfrm>
          <a:prstGeom prst="rect">
            <a:avLst/>
          </a:prstGeom>
        </p:spPr>
      </p:pic>
      <p:pic>
        <p:nvPicPr>
          <p:cNvPr id="4" name="Online Media 3" descr="United for a Life Unlimited: Mentally Well">
            <a:hlinkClick r:id="" action="ppaction://media"/>
            <a:extLst>
              <a:ext uri="{FF2B5EF4-FFF2-40B4-BE49-F238E27FC236}">
                <a16:creationId xmlns:a16="http://schemas.microsoft.com/office/drawing/2014/main" id="{3CBF319F-3108-E04D-640F-431D6F81723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359965" y="1971544"/>
            <a:ext cx="7466673" cy="421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2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BDE1C-5EBB-547F-7FBF-96FB4A290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57" y="404881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Mental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1594C-AC6F-3640-D5E7-3DD44D401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57" y="1796109"/>
            <a:ext cx="5462843" cy="44206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  <a:ea typeface="+mn-lt"/>
                <a:cs typeface="+mn-lt"/>
              </a:rPr>
              <a:t>People with CF often face mental challenges from the way the condition impacts their lives.</a:t>
            </a:r>
          </a:p>
          <a:p>
            <a:pPr marL="0" indent="0">
              <a:buNone/>
            </a:pPr>
            <a:endParaRPr lang="en-GB" sz="2400" dirty="0">
              <a:solidFill>
                <a:srgbClr val="0C2340"/>
              </a:solidFill>
              <a:latin typeface="Museo Sans 500" panose="02000000000000000000" pitchFamily="2" charset="77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  <a:ea typeface="+mn-lt"/>
                <a:cs typeface="+mn-lt"/>
              </a:rPr>
              <a:t>Look at your </a:t>
            </a: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  <a:ea typeface="+mn-lt"/>
                <a:cs typeface="+mn-lt"/>
              </a:rPr>
              <a:t>CF: A Lifelong Challenge Sorting Cards </a:t>
            </a: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  <a:ea typeface="+mn-lt"/>
                <a:cs typeface="+mn-lt"/>
              </a:rPr>
              <a:t>and put them in order of what you think you would find the most challenging to the easiest, if you had CF.</a:t>
            </a:r>
            <a:endParaRPr lang="en-US" sz="2400" dirty="0">
              <a:solidFill>
                <a:srgbClr val="0C2340"/>
              </a:solidFill>
              <a:latin typeface="Museo Sans 500" panose="02000000000000000000" pitchFamily="2" charset="77"/>
              <a:ea typeface="+mn-lt"/>
              <a:cs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BC2229-4F03-456C-B4D5-0ED3292302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7" y="1388327"/>
            <a:ext cx="3621775" cy="116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6F6FD6-132F-B2FD-0A2A-500F9595B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247" y="272143"/>
            <a:ext cx="4357924" cy="631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37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69E0C621-C18D-33F6-1EA4-C0534DF99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2079" y="-4814668"/>
            <a:ext cx="12364445" cy="1143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5FB681-5810-E57C-779F-E7083FCB5F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7" y="1388327"/>
            <a:ext cx="3621775" cy="1168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E68F4F-517B-F669-6568-98D5E2BCA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57" y="362378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Mentally 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62593-53D0-6E4B-5DC6-863A37FC5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57" y="1788242"/>
            <a:ext cx="6028236" cy="438597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GB" sz="2400" dirty="0">
                <a:latin typeface="Museo Sans 500" panose="02000000000000000000" pitchFamily="2" charset="77"/>
              </a:rPr>
              <a:t>Looking after our mental health is important for everyone.</a:t>
            </a:r>
          </a:p>
          <a:p>
            <a:pPr marL="0" indent="0">
              <a:buNone/>
            </a:pPr>
            <a:endParaRPr lang="en-GB" sz="2400" b="1" dirty="0">
              <a:latin typeface="Museo Sans 700" panose="02000000000000000000" pitchFamily="2" charset="77"/>
            </a:endParaRPr>
          </a:p>
          <a:p>
            <a:pPr marL="0" indent="0">
              <a:buNone/>
            </a:pPr>
            <a:r>
              <a:rPr lang="en-GB" sz="2400" b="1" dirty="0">
                <a:latin typeface="Museo Sans 700" panose="02000000000000000000" pitchFamily="2" charset="77"/>
              </a:rPr>
              <a:t>What strategies do you use to look after your mental health?</a:t>
            </a:r>
          </a:p>
          <a:p>
            <a:pPr marL="0" indent="0">
              <a:buNone/>
            </a:pPr>
            <a:endParaRPr lang="en-GB" sz="2400" dirty="0">
              <a:latin typeface="Museo Sans 500" panose="02000000000000000000" pitchFamily="2" charset="77"/>
            </a:endParaRPr>
          </a:p>
          <a:p>
            <a:pPr marL="0" indent="0">
              <a:buNone/>
            </a:pPr>
            <a:r>
              <a:rPr lang="en-GB" sz="2400" dirty="0">
                <a:latin typeface="Museo Sans 500" panose="02000000000000000000" pitchFamily="2" charset="77"/>
              </a:rPr>
              <a:t>In the USA, in 2017, a study was carried out of 45 young people with cystic fibrosis. One of the areas they were asked about was their psychological wellbeing and coping strategies.</a:t>
            </a:r>
          </a:p>
          <a:p>
            <a:pPr marL="0" indent="0">
              <a:buNone/>
            </a:pPr>
            <a:r>
              <a:rPr lang="en-GB" sz="2400" dirty="0">
                <a:latin typeface="Museo Sans 500" panose="02000000000000000000" pitchFamily="2" charset="77"/>
              </a:rPr>
              <a:t>Let's find out more...</a:t>
            </a:r>
          </a:p>
        </p:txBody>
      </p:sp>
      <p:pic>
        <p:nvPicPr>
          <p:cNvPr id="8" name="Picture 7" descr="A person holding a paper cut out of a brain&#10;&#10;Description automatically generated">
            <a:extLst>
              <a:ext uri="{FF2B5EF4-FFF2-40B4-BE49-F238E27FC236}">
                <a16:creationId xmlns:a16="http://schemas.microsoft.com/office/drawing/2014/main" id="{246CE1C4-1072-3FC4-B513-2A34AA2D76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6" t="-321" r="19073" b="1"/>
          <a:stretch/>
        </p:blipFill>
        <p:spPr>
          <a:xfrm>
            <a:off x="7181053" y="1236013"/>
            <a:ext cx="4805721" cy="4385974"/>
          </a:xfrm>
          <a:prstGeom prst="rect">
            <a:avLst/>
          </a:prstGeom>
        </p:spPr>
      </p:pic>
      <p:pic>
        <p:nvPicPr>
          <p:cNvPr id="10" name="Picture 9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39718CEA-8576-3ED1-1B63-4061E65FF8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14769">
            <a:off x="6949196" y="5468556"/>
            <a:ext cx="1470133" cy="1611923"/>
          </a:xfrm>
          <a:prstGeom prst="rect">
            <a:avLst/>
          </a:prstGeom>
        </p:spPr>
      </p:pic>
      <p:pic>
        <p:nvPicPr>
          <p:cNvPr id="12" name="Picture 11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C5506786-96D4-1463-7656-6971FC79AE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178">
            <a:off x="10989738" y="510295"/>
            <a:ext cx="821948" cy="90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1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3D67A-1608-7CB9-D88E-099282FE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1" y="378578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Coping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9BEA4-D258-E692-F394-AE838E3B5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31" y="1769806"/>
            <a:ext cx="5710249" cy="442061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GB" sz="2400" dirty="0">
                <a:latin typeface="Museo Sans 500" panose="02000000000000000000" pitchFamily="2" charset="77"/>
              </a:rPr>
              <a:t>A range of coping strategies were presented to the young people in the study, asking them which they used the most.</a:t>
            </a:r>
          </a:p>
          <a:p>
            <a:pPr marL="0" indent="0">
              <a:buNone/>
            </a:pPr>
            <a:endParaRPr lang="en-GB" sz="2400" dirty="0">
              <a:latin typeface="Museo Sans 500" panose="02000000000000000000" pitchFamily="2" charset="77"/>
            </a:endParaRPr>
          </a:p>
          <a:p>
            <a:pPr marL="0" indent="0">
              <a:buNone/>
            </a:pPr>
            <a:r>
              <a:rPr lang="en-GB" sz="2400" dirty="0">
                <a:latin typeface="Museo Sans 500" panose="02000000000000000000" pitchFamily="2" charset="77"/>
              </a:rPr>
              <a:t>Many of the coping strategies are things anyone can try when they are facing challenges in life.</a:t>
            </a:r>
          </a:p>
          <a:p>
            <a:pPr marL="0" indent="0">
              <a:buNone/>
            </a:pPr>
            <a:endParaRPr lang="en-GB" sz="2400" dirty="0">
              <a:latin typeface="Museo Sans 500" panose="02000000000000000000" pitchFamily="2" charset="77"/>
            </a:endParaRPr>
          </a:p>
          <a:p>
            <a:pPr marL="0" indent="0">
              <a:buNone/>
            </a:pPr>
            <a:r>
              <a:rPr lang="en-GB" sz="2400" dirty="0">
                <a:latin typeface="Museo Sans 500" panose="02000000000000000000" pitchFamily="2" charset="77"/>
              </a:rPr>
              <a:t>Take a look at your </a:t>
            </a:r>
            <a:r>
              <a:rPr lang="en-GB" sz="2400" b="1" dirty="0">
                <a:latin typeface="Museo Sans 700" panose="02000000000000000000" pitchFamily="2" charset="77"/>
              </a:rPr>
              <a:t>Coping Strategies </a:t>
            </a:r>
            <a:r>
              <a:rPr lang="en-GB" sz="2400" dirty="0">
                <a:latin typeface="Museo Sans 500" panose="02000000000000000000" pitchFamily="2" charset="77"/>
              </a:rPr>
              <a:t>list and tick those that you have successfully used or think might work well for you.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CDF09E-CDAC-56D9-BE9A-FCC33F0EF7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7" y="1388327"/>
            <a:ext cx="3621775" cy="116831"/>
          </a:xfrm>
          <a:prstGeom prst="rect">
            <a:avLst/>
          </a:prstGeom>
        </p:spPr>
      </p:pic>
      <p:pic>
        <p:nvPicPr>
          <p:cNvPr id="11" name="Picture 10" descr="A survey form with text and words&#10;&#10;Description automatically generated with medium confidence">
            <a:extLst>
              <a:ext uri="{FF2B5EF4-FFF2-40B4-BE49-F238E27FC236}">
                <a16:creationId xmlns:a16="http://schemas.microsoft.com/office/drawing/2014/main" id="{9B9D358D-DFEB-3472-E0E5-F25408959F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574" y="378578"/>
            <a:ext cx="4200183" cy="610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96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93779-EF69-516E-E7DC-F7E59F787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56" y="535663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Museo Sans 900" panose="02000000000000000000" pitchFamily="2" charset="77"/>
              </a:rPr>
              <a:t>Information and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98495-6F63-6D86-FF68-81421E794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56" y="1861226"/>
            <a:ext cx="6668730" cy="442507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  <a:latin typeface="Museo Sans 500" panose="02000000000000000000" pitchFamily="2" charset="77"/>
              </a:rPr>
              <a:t>For many people, coping with challenging circumstances – such as living with a health condition – involves getting support from reliable sources.</a:t>
            </a: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  <a:latin typeface="Museo Sans 500" panose="02000000000000000000" pitchFamily="2" charset="77"/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  <a:latin typeface="Museo Sans 500" panose="02000000000000000000" pitchFamily="2" charset="77"/>
              </a:rPr>
              <a:t>Health organisations, medical professionals and charities like Cystic Fibrosis Trust provide information, advice and support.</a:t>
            </a: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  <a:latin typeface="Museo Sans 500" panose="02000000000000000000" pitchFamily="2" charset="77"/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  <a:latin typeface="Museo Sans 500" panose="02000000000000000000" pitchFamily="2" charset="77"/>
              </a:rPr>
              <a:t>For example, Cystic Fibrosis Trust host a forum – an online space where people over the age of 18 can talk about anything related </a:t>
            </a: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to CF.</a:t>
            </a:r>
          </a:p>
        </p:txBody>
      </p:sp>
      <p:pic>
        <p:nvPicPr>
          <p:cNvPr id="6" name="Picture 5" descr="A yellow and blue sign with a black background&#10;&#10;Description automatically generated">
            <a:extLst>
              <a:ext uri="{FF2B5EF4-FFF2-40B4-BE49-F238E27FC236}">
                <a16:creationId xmlns:a16="http://schemas.microsoft.com/office/drawing/2014/main" id="{73BE7B33-DDA1-4F6B-64C1-375E5E4DC4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44" y="2857737"/>
            <a:ext cx="4659910" cy="1325563"/>
          </a:xfrm>
          <a:prstGeom prst="rect">
            <a:avLst/>
          </a:prstGeom>
        </p:spPr>
      </p:pic>
      <p:pic>
        <p:nvPicPr>
          <p:cNvPr id="8" name="Picture 7" descr="A white arrow pointing to the right&#10;&#10;Description automatically generated">
            <a:extLst>
              <a:ext uri="{FF2B5EF4-FFF2-40B4-BE49-F238E27FC236}">
                <a16:creationId xmlns:a16="http://schemas.microsoft.com/office/drawing/2014/main" id="{086F245F-0C58-9212-8A94-B39382408C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214" flipH="1">
            <a:off x="8656477" y="-1858288"/>
            <a:ext cx="3040013" cy="4787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9CE4A3-6B09-EE4E-737A-9854089C9F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74" y="1507596"/>
            <a:ext cx="3621775" cy="11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33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EAEFE-5EAA-291F-7825-14D44482C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636" y="249454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The role of relationships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5A529-E9D3-CD8C-175D-7AC81B888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865" y="1886330"/>
            <a:ext cx="6177117" cy="26675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Connecting with others is an important element of looking after our mental health.</a:t>
            </a:r>
          </a:p>
          <a:p>
            <a:pPr marL="0" indent="0">
              <a:buNone/>
            </a:pPr>
            <a:endParaRPr lang="en-GB" sz="2400" dirty="0">
              <a:solidFill>
                <a:srgbClr val="0C2340"/>
              </a:solidFill>
              <a:latin typeface="Museo Sans 500" panose="02000000000000000000" pitchFamily="2" charset="77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Just like anyone else, people with CF benefit from supportive family members and friends.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839F4D-7234-3E03-1B9C-C391B4316675}"/>
              </a:ext>
            </a:extLst>
          </p:cNvPr>
          <p:cNvSpPr txBox="1"/>
          <p:nvPr/>
        </p:nvSpPr>
        <p:spPr>
          <a:xfrm>
            <a:off x="586408" y="5056718"/>
            <a:ext cx="753386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</a:rPr>
              <a:t>If you had a friend with CF – or another medical condition that impacted their life significantly – how might you be able to support them?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972598-BF65-67D8-8D3A-0868CBFF72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8" y="1295526"/>
            <a:ext cx="3943350" cy="127205"/>
          </a:xfrm>
          <a:prstGeom prst="rect">
            <a:avLst/>
          </a:prstGeom>
        </p:spPr>
      </p:pic>
      <p:pic>
        <p:nvPicPr>
          <p:cNvPr id="7" name="Picture 6" descr="A white object with a black background&#10;&#10;Description automatically generated">
            <a:extLst>
              <a:ext uri="{FF2B5EF4-FFF2-40B4-BE49-F238E27FC236}">
                <a16:creationId xmlns:a16="http://schemas.microsoft.com/office/drawing/2014/main" id="{2703E40E-C4A2-2671-EB0F-1CFC3AF6C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8" y="6257047"/>
            <a:ext cx="2180134" cy="274722"/>
          </a:xfrm>
          <a:prstGeom prst="rect">
            <a:avLst/>
          </a:prstGeom>
        </p:spPr>
      </p:pic>
      <p:pic>
        <p:nvPicPr>
          <p:cNvPr id="9" name="Picture 8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13A0D713-7D9C-4296-B805-4F7937F73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0289">
            <a:off x="9058822" y="-507397"/>
            <a:ext cx="3345781" cy="3668471"/>
          </a:xfrm>
          <a:prstGeom prst="rect">
            <a:avLst/>
          </a:prstGeom>
        </p:spPr>
      </p:pic>
      <p:pic>
        <p:nvPicPr>
          <p:cNvPr id="10" name="Picture 9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A3F1640C-65A9-8F14-0FA7-876D296A0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659" y="2766218"/>
            <a:ext cx="1208963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0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196AB-47A7-9C73-AACF-FC8972869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664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Museo Sans 900" panose="02000000000000000000" pitchFamily="2" charset="77"/>
              </a:rPr>
              <a:t>Let's recap...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9828A-56ED-3092-DDC9-B8E31A638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5843"/>
            <a:ext cx="7947991" cy="44496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Museo Sans 500" panose="02000000000000000000" pitchFamily="2" charset="77"/>
              </a:rPr>
              <a:t>We've learnt a lot about cystic fibrosis today and we've thought about how it impacts the lives of people with the condition.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Museo Sans 500" panose="02000000000000000000" pitchFamily="2" charset="77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Museo Sans 500" panose="02000000000000000000" pitchFamily="2" charset="77"/>
              </a:rPr>
              <a:t>Let's hear from some more young people about what it's like living with CF.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FEDC47-668F-BB28-190E-C2D639B065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57" y="1626865"/>
            <a:ext cx="3621775" cy="116831"/>
          </a:xfrm>
          <a:prstGeom prst="rect">
            <a:avLst/>
          </a:prstGeom>
        </p:spPr>
      </p:pic>
      <p:pic>
        <p:nvPicPr>
          <p:cNvPr id="8" name="Picture 7" descr="A white arrow pointing to the right&#10;&#10;Description automatically generated">
            <a:extLst>
              <a:ext uri="{FF2B5EF4-FFF2-40B4-BE49-F238E27FC236}">
                <a16:creationId xmlns:a16="http://schemas.microsoft.com/office/drawing/2014/main" id="{1967927D-EF1C-E314-94AC-6A8F36368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887" y="-549365"/>
            <a:ext cx="5056809" cy="733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89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B39A4-BCC2-E4C0-F8C4-0C2289A0E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Online Media 4" descr="The rest is up to me (a guide for friends) | Young people">
            <a:hlinkClick r:id="" action="ppaction://media"/>
            <a:extLst>
              <a:ext uri="{FF2B5EF4-FFF2-40B4-BE49-F238E27FC236}">
                <a16:creationId xmlns:a16="http://schemas.microsoft.com/office/drawing/2014/main" id="{B727BBCD-1D36-41AA-DCD4-E6135DB884C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42977" y="0"/>
            <a:ext cx="12277953" cy="693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3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3D2D9-24DA-5453-BA19-9A8AA7D9E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578695"/>
            <a:ext cx="5660924" cy="41004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</a:rPr>
              <a:t>Cystic Fibrosis Trust </a:t>
            </a: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is a UK charity who support people with CF and help fund research into treatments for the condition.</a:t>
            </a:r>
          </a:p>
          <a:p>
            <a:pPr marL="0" indent="0">
              <a:buNone/>
            </a:pPr>
            <a:endParaRPr lang="en-GB" sz="2400" dirty="0">
              <a:solidFill>
                <a:srgbClr val="0C2340"/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</a:rPr>
              <a:t>Think about everything we have learnt today about people who have CF. Why do you think Cystic Fibrosis Trust use the phrase 'Uniting for a life unlimited' in their campaign work?</a:t>
            </a:r>
          </a:p>
        </p:txBody>
      </p:sp>
      <p:sp>
        <p:nvSpPr>
          <p:cNvPr id="9" name="Graphic 7">
            <a:extLst>
              <a:ext uri="{FF2B5EF4-FFF2-40B4-BE49-F238E27FC236}">
                <a16:creationId xmlns:a16="http://schemas.microsoft.com/office/drawing/2014/main" id="{58D5711D-A1EE-E632-3E7B-776D14480726}"/>
              </a:ext>
            </a:extLst>
          </p:cNvPr>
          <p:cNvSpPr/>
          <p:nvPr/>
        </p:nvSpPr>
        <p:spPr>
          <a:xfrm rot="21355563">
            <a:off x="-1930112" y="-3923372"/>
            <a:ext cx="11333740" cy="6733560"/>
          </a:xfrm>
          <a:custGeom>
            <a:avLst/>
            <a:gdLst>
              <a:gd name="connsiteX0" fmla="*/ 2225280 w 4307627"/>
              <a:gd name="connsiteY0" fmla="*/ 1664 h 4158815"/>
              <a:gd name="connsiteX1" fmla="*/ 2519676 w 4307627"/>
              <a:gd name="connsiteY1" fmla="*/ 17661 h 4158815"/>
              <a:gd name="connsiteX2" fmla="*/ 2796603 w 4307627"/>
              <a:gd name="connsiteY2" fmla="*/ 40431 h 4158815"/>
              <a:gd name="connsiteX3" fmla="*/ 3019362 w 4307627"/>
              <a:gd name="connsiteY3" fmla="*/ 62064 h 4158815"/>
              <a:gd name="connsiteX4" fmla="*/ 3154156 w 4307627"/>
              <a:gd name="connsiteY4" fmla="*/ 114892 h 4158815"/>
              <a:gd name="connsiteX5" fmla="*/ 3412307 w 4307627"/>
              <a:gd name="connsiteY5" fmla="*/ 282143 h 4158815"/>
              <a:gd name="connsiteX6" fmla="*/ 3573445 w 4307627"/>
              <a:gd name="connsiteY6" fmla="*/ 397135 h 4158815"/>
              <a:gd name="connsiteX7" fmla="*/ 3897143 w 4307627"/>
              <a:gd name="connsiteY7" fmla="*/ 654671 h 4158815"/>
              <a:gd name="connsiteX8" fmla="*/ 4072278 w 4307627"/>
              <a:gd name="connsiteY8" fmla="*/ 823858 h 4158815"/>
              <a:gd name="connsiteX9" fmla="*/ 4156602 w 4307627"/>
              <a:gd name="connsiteY9" fmla="*/ 983992 h 4158815"/>
              <a:gd name="connsiteX10" fmla="*/ 4220955 w 4307627"/>
              <a:gd name="connsiteY10" fmla="*/ 1191946 h 4158815"/>
              <a:gd name="connsiteX11" fmla="*/ 4240414 w 4307627"/>
              <a:gd name="connsiteY11" fmla="*/ 1263332 h 4158815"/>
              <a:gd name="connsiteX12" fmla="*/ 4300386 w 4307627"/>
              <a:gd name="connsiteY12" fmla="*/ 1557359 h 4158815"/>
              <a:gd name="connsiteX13" fmla="*/ 4297256 w 4307627"/>
              <a:gd name="connsiteY13" fmla="*/ 1764174 h 4158815"/>
              <a:gd name="connsiteX14" fmla="*/ 4227669 w 4307627"/>
              <a:gd name="connsiteY14" fmla="*/ 2096968 h 4158815"/>
              <a:gd name="connsiteX15" fmla="*/ 4157513 w 4307627"/>
              <a:gd name="connsiteY15" fmla="*/ 2330823 h 4158815"/>
              <a:gd name="connsiteX16" fmla="*/ 4052363 w 4307627"/>
              <a:gd name="connsiteY16" fmla="*/ 2605437 h 4158815"/>
              <a:gd name="connsiteX17" fmla="*/ 3876489 w 4307627"/>
              <a:gd name="connsiteY17" fmla="*/ 2953032 h 4158815"/>
              <a:gd name="connsiteX18" fmla="*/ 3736915 w 4307627"/>
              <a:gd name="connsiteY18" fmla="*/ 3172143 h 4158815"/>
              <a:gd name="connsiteX19" fmla="*/ 3374014 w 4307627"/>
              <a:gd name="connsiteY19" fmla="*/ 3601940 h 4158815"/>
              <a:gd name="connsiteX20" fmla="*/ 3261126 w 4307627"/>
              <a:gd name="connsiteY20" fmla="*/ 3706629 h 4158815"/>
              <a:gd name="connsiteX21" fmla="*/ 3089917 w 4307627"/>
              <a:gd name="connsiteY21" fmla="*/ 3804201 h 4158815"/>
              <a:gd name="connsiteX22" fmla="*/ 2966389 w 4307627"/>
              <a:gd name="connsiteY22" fmla="*/ 3855606 h 4158815"/>
              <a:gd name="connsiteX23" fmla="*/ 2687414 w 4307627"/>
              <a:gd name="connsiteY23" fmla="*/ 3953065 h 4158815"/>
              <a:gd name="connsiteX24" fmla="*/ 2475124 w 4307627"/>
              <a:gd name="connsiteY24" fmla="*/ 4016538 h 4158815"/>
              <a:gd name="connsiteX25" fmla="*/ 2231027 w 4307627"/>
              <a:gd name="connsiteY25" fmla="*/ 4078873 h 4158815"/>
              <a:gd name="connsiteX26" fmla="*/ 1992393 w 4307627"/>
              <a:gd name="connsiteY26" fmla="*/ 4127716 h 4158815"/>
              <a:gd name="connsiteX27" fmla="*/ 1712564 w 4307627"/>
              <a:gd name="connsiteY27" fmla="*/ 4158513 h 4158815"/>
              <a:gd name="connsiteX28" fmla="*/ 1435921 w 4307627"/>
              <a:gd name="connsiteY28" fmla="*/ 4090884 h 4158815"/>
              <a:gd name="connsiteX29" fmla="*/ 1090430 w 4307627"/>
              <a:gd name="connsiteY29" fmla="*/ 3864316 h 4158815"/>
              <a:gd name="connsiteX30" fmla="*/ 586760 w 4307627"/>
              <a:gd name="connsiteY30" fmla="*/ 3397004 h 4158815"/>
              <a:gd name="connsiteX31" fmla="*/ 231654 w 4307627"/>
              <a:gd name="connsiteY31" fmla="*/ 2979845 h 4158815"/>
              <a:gd name="connsiteX32" fmla="*/ 54869 w 4307627"/>
              <a:gd name="connsiteY32" fmla="*/ 2704205 h 4158815"/>
              <a:gd name="connsiteX33" fmla="*/ 17998 w 4307627"/>
              <a:gd name="connsiteY33" fmla="*/ 2566158 h 4158815"/>
              <a:gd name="connsiteX34" fmla="*/ 872 w 4307627"/>
              <a:gd name="connsiteY34" fmla="*/ 2318811 h 4158815"/>
              <a:gd name="connsiteX35" fmla="*/ 2692 w 4307627"/>
              <a:gd name="connsiteY35" fmla="*/ 2044994 h 4158815"/>
              <a:gd name="connsiteX36" fmla="*/ 19591 w 4307627"/>
              <a:gd name="connsiteY36" fmla="*/ 1767646 h 4158815"/>
              <a:gd name="connsiteX37" fmla="*/ 38994 w 4307627"/>
              <a:gd name="connsiteY37" fmla="*/ 1630965 h 4158815"/>
              <a:gd name="connsiteX38" fmla="*/ 75921 w 4307627"/>
              <a:gd name="connsiteY38" fmla="*/ 1558042 h 4158815"/>
              <a:gd name="connsiteX39" fmla="*/ 192963 w 4307627"/>
              <a:gd name="connsiteY39" fmla="*/ 1379007 h 4158815"/>
              <a:gd name="connsiteX40" fmla="*/ 353190 w 4307627"/>
              <a:gd name="connsiteY40" fmla="*/ 1144583 h 4158815"/>
              <a:gd name="connsiteX41" fmla="*/ 487643 w 4307627"/>
              <a:gd name="connsiteY41" fmla="*/ 957863 h 4158815"/>
              <a:gd name="connsiteX42" fmla="*/ 633247 w 4307627"/>
              <a:gd name="connsiteY42" fmla="*/ 759416 h 4158815"/>
              <a:gd name="connsiteX43" fmla="*/ 807073 w 4307627"/>
              <a:gd name="connsiteY43" fmla="*/ 535011 h 4158815"/>
              <a:gd name="connsiteX44" fmla="*/ 976291 w 4307627"/>
              <a:gd name="connsiteY44" fmla="*/ 343510 h 4158815"/>
              <a:gd name="connsiteX45" fmla="*/ 1106817 w 4307627"/>
              <a:gd name="connsiteY45" fmla="*/ 271440 h 4158815"/>
              <a:gd name="connsiteX46" fmla="*/ 1441611 w 4307627"/>
              <a:gd name="connsiteY46" fmla="*/ 157473 h 4158815"/>
              <a:gd name="connsiteX47" fmla="*/ 1722976 w 4307627"/>
              <a:gd name="connsiteY47" fmla="*/ 81476 h 4158815"/>
              <a:gd name="connsiteX48" fmla="*/ 2049349 w 4307627"/>
              <a:gd name="connsiteY48" fmla="*/ 13107 h 4158815"/>
              <a:gd name="connsiteX49" fmla="*/ 2225280 w 4307627"/>
              <a:gd name="connsiteY49" fmla="*/ 1664 h 415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4307627" h="4158815">
                <a:moveTo>
                  <a:pt x="2225280" y="1664"/>
                </a:moveTo>
                <a:cubicBezTo>
                  <a:pt x="2320188" y="5023"/>
                  <a:pt x="2419989" y="10203"/>
                  <a:pt x="2519676" y="17661"/>
                </a:cubicBezTo>
                <a:cubicBezTo>
                  <a:pt x="2612023" y="24549"/>
                  <a:pt x="2704313" y="32177"/>
                  <a:pt x="2796603" y="40431"/>
                </a:cubicBezTo>
                <a:cubicBezTo>
                  <a:pt x="2870913" y="47035"/>
                  <a:pt x="2945052" y="55802"/>
                  <a:pt x="3019362" y="62064"/>
                </a:cubicBezTo>
                <a:cubicBezTo>
                  <a:pt x="3069889" y="66333"/>
                  <a:pt x="3112108" y="90755"/>
                  <a:pt x="3154156" y="114892"/>
                </a:cubicBezTo>
                <a:cubicBezTo>
                  <a:pt x="3243146" y="165955"/>
                  <a:pt x="3328267" y="223166"/>
                  <a:pt x="3412307" y="282143"/>
                </a:cubicBezTo>
                <a:cubicBezTo>
                  <a:pt x="3466304" y="320056"/>
                  <a:pt x="3520927" y="357229"/>
                  <a:pt x="3573445" y="397135"/>
                </a:cubicBezTo>
                <a:cubicBezTo>
                  <a:pt x="3683146" y="480646"/>
                  <a:pt x="3793132" y="563987"/>
                  <a:pt x="3897143" y="654671"/>
                </a:cubicBezTo>
                <a:cubicBezTo>
                  <a:pt x="3958309" y="708012"/>
                  <a:pt x="4019248" y="761807"/>
                  <a:pt x="4072278" y="823858"/>
                </a:cubicBezTo>
                <a:cubicBezTo>
                  <a:pt x="4112676" y="871050"/>
                  <a:pt x="4136517" y="926553"/>
                  <a:pt x="4156602" y="983992"/>
                </a:cubicBezTo>
                <a:cubicBezTo>
                  <a:pt x="4180556" y="1052532"/>
                  <a:pt x="4203146" y="1121471"/>
                  <a:pt x="4220955" y="1191946"/>
                </a:cubicBezTo>
                <a:cubicBezTo>
                  <a:pt x="4226986" y="1215855"/>
                  <a:pt x="4234554" y="1239366"/>
                  <a:pt x="4240414" y="1263332"/>
                </a:cubicBezTo>
                <a:cubicBezTo>
                  <a:pt x="4264198" y="1360563"/>
                  <a:pt x="4284568" y="1458591"/>
                  <a:pt x="4300386" y="1557359"/>
                </a:cubicBezTo>
                <a:cubicBezTo>
                  <a:pt x="4311367" y="1626069"/>
                  <a:pt x="4309490" y="1695008"/>
                  <a:pt x="4297256" y="1764174"/>
                </a:cubicBezTo>
                <a:cubicBezTo>
                  <a:pt x="4277513" y="1875864"/>
                  <a:pt x="4255891" y="1987156"/>
                  <a:pt x="4227669" y="2096968"/>
                </a:cubicBezTo>
                <a:cubicBezTo>
                  <a:pt x="4207413" y="2175811"/>
                  <a:pt x="4183629" y="2253687"/>
                  <a:pt x="4157513" y="2330823"/>
                </a:cubicBezTo>
                <a:cubicBezTo>
                  <a:pt x="4126047" y="2423727"/>
                  <a:pt x="4091624" y="2515550"/>
                  <a:pt x="4052363" y="2605437"/>
                </a:cubicBezTo>
                <a:cubicBezTo>
                  <a:pt x="4000301" y="2724585"/>
                  <a:pt x="3942491" y="2840830"/>
                  <a:pt x="3876489" y="2953032"/>
                </a:cubicBezTo>
                <a:cubicBezTo>
                  <a:pt x="3832562" y="3027777"/>
                  <a:pt x="3786019" y="3100700"/>
                  <a:pt x="3736915" y="3172143"/>
                </a:cubicBezTo>
                <a:cubicBezTo>
                  <a:pt x="3630173" y="3327553"/>
                  <a:pt x="3508751" y="3470269"/>
                  <a:pt x="3374014" y="3601940"/>
                </a:cubicBezTo>
                <a:cubicBezTo>
                  <a:pt x="3337257" y="3637861"/>
                  <a:pt x="3299817" y="3672871"/>
                  <a:pt x="3261126" y="3706629"/>
                </a:cubicBezTo>
                <a:cubicBezTo>
                  <a:pt x="3210600" y="3750690"/>
                  <a:pt x="3149775" y="3776762"/>
                  <a:pt x="3089917" y="3804201"/>
                </a:cubicBezTo>
                <a:cubicBezTo>
                  <a:pt x="3049405" y="3822759"/>
                  <a:pt x="3007812" y="3839040"/>
                  <a:pt x="2966389" y="3855606"/>
                </a:cubicBezTo>
                <a:cubicBezTo>
                  <a:pt x="2874839" y="3892210"/>
                  <a:pt x="2781525" y="3923690"/>
                  <a:pt x="2687414" y="3953065"/>
                </a:cubicBezTo>
                <a:cubicBezTo>
                  <a:pt x="2616916" y="3975095"/>
                  <a:pt x="2546532" y="3997638"/>
                  <a:pt x="2475124" y="4016538"/>
                </a:cubicBezTo>
                <a:cubicBezTo>
                  <a:pt x="2393929" y="4037942"/>
                  <a:pt x="2312848" y="4059745"/>
                  <a:pt x="2231027" y="4078873"/>
                </a:cubicBezTo>
                <a:cubicBezTo>
                  <a:pt x="2151881" y="4097374"/>
                  <a:pt x="2072393" y="4113826"/>
                  <a:pt x="1992393" y="4127716"/>
                </a:cubicBezTo>
                <a:cubicBezTo>
                  <a:pt x="1899875" y="4143826"/>
                  <a:pt x="1806618" y="4155098"/>
                  <a:pt x="1712564" y="4158513"/>
                </a:cubicBezTo>
                <a:cubicBezTo>
                  <a:pt x="1613901" y="4162043"/>
                  <a:pt x="1523033" y="4134376"/>
                  <a:pt x="1435921" y="4090884"/>
                </a:cubicBezTo>
                <a:cubicBezTo>
                  <a:pt x="1311824" y="4029005"/>
                  <a:pt x="1198937" y="3950161"/>
                  <a:pt x="1090430" y="3864316"/>
                </a:cubicBezTo>
                <a:cubicBezTo>
                  <a:pt x="910174" y="3721828"/>
                  <a:pt x="744371" y="3563856"/>
                  <a:pt x="586760" y="3397004"/>
                </a:cubicBezTo>
                <a:cubicBezTo>
                  <a:pt x="461184" y="3264080"/>
                  <a:pt x="341640" y="3125976"/>
                  <a:pt x="231654" y="2979845"/>
                </a:cubicBezTo>
                <a:cubicBezTo>
                  <a:pt x="165822" y="2892405"/>
                  <a:pt x="103005" y="2803087"/>
                  <a:pt x="54869" y="2704205"/>
                </a:cubicBezTo>
                <a:cubicBezTo>
                  <a:pt x="33532" y="2660372"/>
                  <a:pt x="23404" y="2613919"/>
                  <a:pt x="17998" y="2566158"/>
                </a:cubicBezTo>
                <a:cubicBezTo>
                  <a:pt x="8724" y="2483956"/>
                  <a:pt x="2408" y="2401526"/>
                  <a:pt x="872" y="2318811"/>
                </a:cubicBezTo>
                <a:cubicBezTo>
                  <a:pt x="-778" y="2227558"/>
                  <a:pt x="-39" y="2136304"/>
                  <a:pt x="2692" y="2044994"/>
                </a:cubicBezTo>
                <a:cubicBezTo>
                  <a:pt x="5480" y="1952374"/>
                  <a:pt x="11341" y="1859925"/>
                  <a:pt x="19591" y="1767646"/>
                </a:cubicBezTo>
                <a:cubicBezTo>
                  <a:pt x="23688" y="1721763"/>
                  <a:pt x="29378" y="1675994"/>
                  <a:pt x="38994" y="1630965"/>
                </a:cubicBezTo>
                <a:cubicBezTo>
                  <a:pt x="44798" y="1603868"/>
                  <a:pt x="61412" y="1581097"/>
                  <a:pt x="75921" y="1558042"/>
                </a:cubicBezTo>
                <a:cubicBezTo>
                  <a:pt x="113816" y="1497643"/>
                  <a:pt x="152280" y="1437642"/>
                  <a:pt x="192963" y="1379007"/>
                </a:cubicBezTo>
                <a:cubicBezTo>
                  <a:pt x="246903" y="1301245"/>
                  <a:pt x="299079" y="1222231"/>
                  <a:pt x="353190" y="1144583"/>
                </a:cubicBezTo>
                <a:cubicBezTo>
                  <a:pt x="397059" y="1081679"/>
                  <a:pt x="442521" y="1019856"/>
                  <a:pt x="487643" y="957863"/>
                </a:cubicBezTo>
                <a:cubicBezTo>
                  <a:pt x="535893" y="891487"/>
                  <a:pt x="583802" y="824882"/>
                  <a:pt x="633247" y="759416"/>
                </a:cubicBezTo>
                <a:cubicBezTo>
                  <a:pt x="690317" y="683988"/>
                  <a:pt x="748467" y="609301"/>
                  <a:pt x="807073" y="535011"/>
                </a:cubicBezTo>
                <a:cubicBezTo>
                  <a:pt x="859876" y="468065"/>
                  <a:pt x="913702" y="401803"/>
                  <a:pt x="976291" y="343510"/>
                </a:cubicBezTo>
                <a:cubicBezTo>
                  <a:pt x="1013787" y="308613"/>
                  <a:pt x="1060729" y="290454"/>
                  <a:pt x="1106817" y="271440"/>
                </a:cubicBezTo>
                <a:cubicBezTo>
                  <a:pt x="1215949" y="226354"/>
                  <a:pt x="1328496" y="191230"/>
                  <a:pt x="1441611" y="157473"/>
                </a:cubicBezTo>
                <a:cubicBezTo>
                  <a:pt x="1534754" y="129636"/>
                  <a:pt x="1628922" y="105726"/>
                  <a:pt x="1722976" y="81476"/>
                </a:cubicBezTo>
                <a:cubicBezTo>
                  <a:pt x="1830743" y="53695"/>
                  <a:pt x="1939761" y="31779"/>
                  <a:pt x="2049349" y="13107"/>
                </a:cubicBezTo>
                <a:cubicBezTo>
                  <a:pt x="2105622" y="3486"/>
                  <a:pt x="2162748" y="-3288"/>
                  <a:pt x="2225280" y="1664"/>
                </a:cubicBezTo>
                <a:close/>
              </a:path>
            </a:pathLst>
          </a:custGeom>
          <a:solidFill>
            <a:srgbClr val="0C2340"/>
          </a:solidFill>
          <a:ln w="56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666B54-2AB7-9A2D-D341-FB73DE6AD6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4" y="593418"/>
            <a:ext cx="6771861" cy="639536"/>
          </a:xfrm>
          <a:prstGeom prst="rect">
            <a:avLst/>
          </a:prstGeom>
        </p:spPr>
      </p:pic>
      <p:sp>
        <p:nvSpPr>
          <p:cNvPr id="12" name="Graphic 10">
            <a:extLst>
              <a:ext uri="{FF2B5EF4-FFF2-40B4-BE49-F238E27FC236}">
                <a16:creationId xmlns:a16="http://schemas.microsoft.com/office/drawing/2014/main" id="{B5AF2D5B-2ED7-1A56-9706-FA1FD0C0C61A}"/>
              </a:ext>
            </a:extLst>
          </p:cNvPr>
          <p:cNvSpPr/>
          <p:nvPr/>
        </p:nvSpPr>
        <p:spPr>
          <a:xfrm rot="2517304">
            <a:off x="-739428" y="3236310"/>
            <a:ext cx="4842430" cy="4409391"/>
          </a:xfrm>
          <a:custGeom>
            <a:avLst/>
            <a:gdLst>
              <a:gd name="connsiteX0" fmla="*/ 3284040 w 3284720"/>
              <a:gd name="connsiteY0" fmla="*/ 1629790 h 3554028"/>
              <a:gd name="connsiteX1" fmla="*/ 3277667 w 3284720"/>
              <a:gd name="connsiteY1" fmla="*/ 1851634 h 3554028"/>
              <a:gd name="connsiteX2" fmla="*/ 3259232 w 3284720"/>
              <a:gd name="connsiteY2" fmla="*/ 2076437 h 3554028"/>
              <a:gd name="connsiteX3" fmla="*/ 3219517 w 3284720"/>
              <a:gd name="connsiteY3" fmla="*/ 2365967 h 3554028"/>
              <a:gd name="connsiteX4" fmla="*/ 3173713 w 3284720"/>
              <a:gd name="connsiteY4" fmla="*/ 2566748 h 3554028"/>
              <a:gd name="connsiteX5" fmla="*/ 3003300 w 3284720"/>
              <a:gd name="connsiteY5" fmla="*/ 2830375 h 3554028"/>
              <a:gd name="connsiteX6" fmla="*/ 2722333 w 3284720"/>
              <a:gd name="connsiteY6" fmla="*/ 3042370 h 3554028"/>
              <a:gd name="connsiteX7" fmla="*/ 2252461 w 3284720"/>
              <a:gd name="connsiteY7" fmla="*/ 3301729 h 3554028"/>
              <a:gd name="connsiteX8" fmla="*/ 1916018 w 3284720"/>
              <a:gd name="connsiteY8" fmla="*/ 3447974 h 3554028"/>
              <a:gd name="connsiteX9" fmla="*/ 1588906 w 3284720"/>
              <a:gd name="connsiteY9" fmla="*/ 3548393 h 3554028"/>
              <a:gd name="connsiteX10" fmla="*/ 1411950 w 3284720"/>
              <a:gd name="connsiteY10" fmla="*/ 3540024 h 3554028"/>
              <a:gd name="connsiteX11" fmla="*/ 1069759 w 3284720"/>
              <a:gd name="connsiteY11" fmla="*/ 3447006 h 3554028"/>
              <a:gd name="connsiteX12" fmla="*/ 827711 w 3284720"/>
              <a:gd name="connsiteY12" fmla="*/ 3358428 h 3554028"/>
              <a:gd name="connsiteX13" fmla="*/ 746801 w 3284720"/>
              <a:gd name="connsiteY13" fmla="*/ 3320856 h 3554028"/>
              <a:gd name="connsiteX14" fmla="*/ 672206 w 3284720"/>
              <a:gd name="connsiteY14" fmla="*/ 3242696 h 3554028"/>
              <a:gd name="connsiteX15" fmla="*/ 548792 w 3284720"/>
              <a:gd name="connsiteY15" fmla="*/ 3085749 h 3554028"/>
              <a:gd name="connsiteX16" fmla="*/ 423102 w 3284720"/>
              <a:gd name="connsiteY16" fmla="*/ 2916107 h 3554028"/>
              <a:gd name="connsiteX17" fmla="*/ 219518 w 3284720"/>
              <a:gd name="connsiteY17" fmla="*/ 2630392 h 3554028"/>
              <a:gd name="connsiteX18" fmla="*/ 31524 w 3284720"/>
              <a:gd name="connsiteY18" fmla="*/ 2330729 h 3554028"/>
              <a:gd name="connsiteX19" fmla="*/ 2050 w 3284720"/>
              <a:gd name="connsiteY19" fmla="*/ 2202075 h 3554028"/>
              <a:gd name="connsiteX20" fmla="*/ 7057 w 3284720"/>
              <a:gd name="connsiteY20" fmla="*/ 1926492 h 3554028"/>
              <a:gd name="connsiteX21" fmla="*/ 37953 w 3284720"/>
              <a:gd name="connsiteY21" fmla="*/ 1608329 h 3554028"/>
              <a:gd name="connsiteX22" fmla="*/ 84610 w 3284720"/>
              <a:gd name="connsiteY22" fmla="*/ 1343107 h 3554028"/>
              <a:gd name="connsiteX23" fmla="*/ 147484 w 3284720"/>
              <a:gd name="connsiteY23" fmla="*/ 1181435 h 3554028"/>
              <a:gd name="connsiteX24" fmla="*/ 334226 w 3284720"/>
              <a:gd name="connsiteY24" fmla="*/ 768830 h 3554028"/>
              <a:gd name="connsiteX25" fmla="*/ 392775 w 3284720"/>
              <a:gd name="connsiteY25" fmla="*/ 651105 h 3554028"/>
              <a:gd name="connsiteX26" fmla="*/ 458550 w 3284720"/>
              <a:gd name="connsiteY26" fmla="*/ 579776 h 3554028"/>
              <a:gd name="connsiteX27" fmla="*/ 832832 w 3284720"/>
              <a:gd name="connsiteY27" fmla="*/ 294687 h 3554028"/>
              <a:gd name="connsiteX28" fmla="*/ 1081538 w 3284720"/>
              <a:gd name="connsiteY28" fmla="*/ 132388 h 3554028"/>
              <a:gd name="connsiteX29" fmla="*/ 1257924 w 3284720"/>
              <a:gd name="connsiteY29" fmla="*/ 36125 h 3554028"/>
              <a:gd name="connsiteX30" fmla="*/ 1414340 w 3284720"/>
              <a:gd name="connsiteY30" fmla="*/ 3336 h 3554028"/>
              <a:gd name="connsiteX31" fmla="*/ 1532575 w 3284720"/>
              <a:gd name="connsiteY31" fmla="*/ 148 h 3554028"/>
              <a:gd name="connsiteX32" fmla="*/ 1717042 w 3284720"/>
              <a:gd name="connsiteY32" fmla="*/ 6466 h 3554028"/>
              <a:gd name="connsiteX33" fmla="*/ 1935932 w 3284720"/>
              <a:gd name="connsiteY33" fmla="*/ 30831 h 3554028"/>
              <a:gd name="connsiteX34" fmla="*/ 2055932 w 3284720"/>
              <a:gd name="connsiteY34" fmla="*/ 74323 h 3554028"/>
              <a:gd name="connsiteX35" fmla="*/ 2276587 w 3284720"/>
              <a:gd name="connsiteY35" fmla="*/ 194666 h 3554028"/>
              <a:gd name="connsiteX36" fmla="*/ 2665377 w 3284720"/>
              <a:gd name="connsiteY36" fmla="*/ 484082 h 3554028"/>
              <a:gd name="connsiteX37" fmla="*/ 2861394 w 3284720"/>
              <a:gd name="connsiteY37" fmla="*/ 682586 h 3554028"/>
              <a:gd name="connsiteX38" fmla="*/ 3036074 w 3284720"/>
              <a:gd name="connsiteY38" fmla="*/ 906080 h 3554028"/>
              <a:gd name="connsiteX39" fmla="*/ 3225491 w 3284720"/>
              <a:gd name="connsiteY39" fmla="*/ 1247868 h 3554028"/>
              <a:gd name="connsiteX40" fmla="*/ 3271295 w 3284720"/>
              <a:gd name="connsiteY40" fmla="*/ 1391210 h 3554028"/>
              <a:gd name="connsiteX41" fmla="*/ 3280569 w 3284720"/>
              <a:gd name="connsiteY41" fmla="*/ 1486505 h 3554028"/>
              <a:gd name="connsiteX42" fmla="*/ 3284040 w 3284720"/>
              <a:gd name="connsiteY42" fmla="*/ 1629790 h 3554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284720" h="3554028">
                <a:moveTo>
                  <a:pt x="3284040" y="1629790"/>
                </a:moveTo>
                <a:cubicBezTo>
                  <a:pt x="3285633" y="1704649"/>
                  <a:pt x="3281536" y="1778198"/>
                  <a:pt x="3277667" y="1851634"/>
                </a:cubicBezTo>
                <a:cubicBezTo>
                  <a:pt x="3273684" y="1926663"/>
                  <a:pt x="3266856" y="2001636"/>
                  <a:pt x="3259232" y="2076437"/>
                </a:cubicBezTo>
                <a:cubicBezTo>
                  <a:pt x="3249332" y="2173441"/>
                  <a:pt x="3236586" y="2269988"/>
                  <a:pt x="3219517" y="2365967"/>
                </a:cubicBezTo>
                <a:cubicBezTo>
                  <a:pt x="3207511" y="2433596"/>
                  <a:pt x="3192034" y="2500485"/>
                  <a:pt x="3173713" y="2566748"/>
                </a:cubicBezTo>
                <a:cubicBezTo>
                  <a:pt x="3144467" y="2672574"/>
                  <a:pt x="3083414" y="2757168"/>
                  <a:pt x="3003300" y="2830375"/>
                </a:cubicBezTo>
                <a:cubicBezTo>
                  <a:pt x="2916188" y="2909959"/>
                  <a:pt x="2821110" y="2978783"/>
                  <a:pt x="2722333" y="3042370"/>
                </a:cubicBezTo>
                <a:cubicBezTo>
                  <a:pt x="2571608" y="3139374"/>
                  <a:pt x="2413827" y="3223910"/>
                  <a:pt x="2252461" y="3301729"/>
                </a:cubicBezTo>
                <a:cubicBezTo>
                  <a:pt x="2142248" y="3354899"/>
                  <a:pt x="2030271" y="3404254"/>
                  <a:pt x="1916018" y="3447974"/>
                </a:cubicBezTo>
                <a:cubicBezTo>
                  <a:pt x="1809332" y="3488790"/>
                  <a:pt x="1701452" y="3526191"/>
                  <a:pt x="1588906" y="3548393"/>
                </a:cubicBezTo>
                <a:cubicBezTo>
                  <a:pt x="1528877" y="3560233"/>
                  <a:pt x="1470556" y="3551466"/>
                  <a:pt x="1411950" y="3540024"/>
                </a:cubicBezTo>
                <a:cubicBezTo>
                  <a:pt x="1295648" y="3517310"/>
                  <a:pt x="1182192" y="3484350"/>
                  <a:pt x="1069759" y="3447006"/>
                </a:cubicBezTo>
                <a:cubicBezTo>
                  <a:pt x="988166" y="3419909"/>
                  <a:pt x="907142" y="3391388"/>
                  <a:pt x="827711" y="3358428"/>
                </a:cubicBezTo>
                <a:cubicBezTo>
                  <a:pt x="800229" y="3346986"/>
                  <a:pt x="772405" y="3336113"/>
                  <a:pt x="746801" y="3320856"/>
                </a:cubicBezTo>
                <a:cubicBezTo>
                  <a:pt x="714937" y="3301843"/>
                  <a:pt x="695421" y="3270248"/>
                  <a:pt x="672206" y="3242696"/>
                </a:cubicBezTo>
                <a:cubicBezTo>
                  <a:pt x="629304" y="3191803"/>
                  <a:pt x="588849" y="3138918"/>
                  <a:pt x="548792" y="3085749"/>
                </a:cubicBezTo>
                <a:cubicBezTo>
                  <a:pt x="506459" y="3029562"/>
                  <a:pt x="464297" y="2973148"/>
                  <a:pt x="423102" y="2916107"/>
                </a:cubicBezTo>
                <a:cubicBezTo>
                  <a:pt x="354653" y="2821267"/>
                  <a:pt x="285407" y="2726996"/>
                  <a:pt x="219518" y="2630392"/>
                </a:cubicBezTo>
                <a:cubicBezTo>
                  <a:pt x="153060" y="2532990"/>
                  <a:pt x="86716" y="2435361"/>
                  <a:pt x="31524" y="2330729"/>
                </a:cubicBezTo>
                <a:cubicBezTo>
                  <a:pt x="10130" y="2290140"/>
                  <a:pt x="4269" y="2246762"/>
                  <a:pt x="2050" y="2202075"/>
                </a:cubicBezTo>
                <a:cubicBezTo>
                  <a:pt x="-2559" y="2110081"/>
                  <a:pt x="1253" y="2018201"/>
                  <a:pt x="7057" y="1926492"/>
                </a:cubicBezTo>
                <a:cubicBezTo>
                  <a:pt x="13828" y="1820153"/>
                  <a:pt x="23330" y="1713985"/>
                  <a:pt x="37953" y="1608329"/>
                </a:cubicBezTo>
                <a:cubicBezTo>
                  <a:pt x="50300" y="1519295"/>
                  <a:pt x="62704" y="1430376"/>
                  <a:pt x="84610" y="1343107"/>
                </a:cubicBezTo>
                <a:cubicBezTo>
                  <a:pt x="98778" y="1286578"/>
                  <a:pt x="125578" y="1234946"/>
                  <a:pt x="147484" y="1181435"/>
                </a:cubicBezTo>
                <a:cubicBezTo>
                  <a:pt x="204781" y="1041680"/>
                  <a:pt x="270442" y="905682"/>
                  <a:pt x="334226" y="768830"/>
                </a:cubicBezTo>
                <a:cubicBezTo>
                  <a:pt x="352718" y="729095"/>
                  <a:pt x="371495" y="689360"/>
                  <a:pt x="392775" y="651105"/>
                </a:cubicBezTo>
                <a:cubicBezTo>
                  <a:pt x="408650" y="622528"/>
                  <a:pt x="434141" y="601180"/>
                  <a:pt x="458550" y="579776"/>
                </a:cubicBezTo>
                <a:cubicBezTo>
                  <a:pt x="576730" y="476112"/>
                  <a:pt x="703899" y="384119"/>
                  <a:pt x="832832" y="294687"/>
                </a:cubicBezTo>
                <a:cubicBezTo>
                  <a:pt x="914140" y="238272"/>
                  <a:pt x="996530" y="183224"/>
                  <a:pt x="1081538" y="132388"/>
                </a:cubicBezTo>
                <a:cubicBezTo>
                  <a:pt x="1139062" y="97948"/>
                  <a:pt x="1196701" y="63849"/>
                  <a:pt x="1257924" y="36125"/>
                </a:cubicBezTo>
                <a:cubicBezTo>
                  <a:pt x="1307768" y="13525"/>
                  <a:pt x="1360740" y="6580"/>
                  <a:pt x="1414340" y="3336"/>
                </a:cubicBezTo>
                <a:cubicBezTo>
                  <a:pt x="1453657" y="945"/>
                  <a:pt x="1493145" y="-479"/>
                  <a:pt x="1532575" y="148"/>
                </a:cubicBezTo>
                <a:cubicBezTo>
                  <a:pt x="1594083" y="1115"/>
                  <a:pt x="1655591" y="3336"/>
                  <a:pt x="1717042" y="6466"/>
                </a:cubicBezTo>
                <a:cubicBezTo>
                  <a:pt x="1790442" y="10224"/>
                  <a:pt x="1863386" y="18877"/>
                  <a:pt x="1935932" y="30831"/>
                </a:cubicBezTo>
                <a:cubicBezTo>
                  <a:pt x="1978721" y="37890"/>
                  <a:pt x="2017469" y="55537"/>
                  <a:pt x="2055932" y="74323"/>
                </a:cubicBezTo>
                <a:cubicBezTo>
                  <a:pt x="2131267" y="111155"/>
                  <a:pt x="2205008" y="151060"/>
                  <a:pt x="2276587" y="194666"/>
                </a:cubicBezTo>
                <a:cubicBezTo>
                  <a:pt x="2415079" y="279032"/>
                  <a:pt x="2545150" y="374953"/>
                  <a:pt x="2665377" y="484082"/>
                </a:cubicBezTo>
                <a:cubicBezTo>
                  <a:pt x="2734339" y="546701"/>
                  <a:pt x="2799716" y="612680"/>
                  <a:pt x="2861394" y="682586"/>
                </a:cubicBezTo>
                <a:cubicBezTo>
                  <a:pt x="2924097" y="753630"/>
                  <a:pt x="2983272" y="827464"/>
                  <a:pt x="3036074" y="906080"/>
                </a:cubicBezTo>
                <a:cubicBezTo>
                  <a:pt x="3108905" y="1014526"/>
                  <a:pt x="3173201" y="1127867"/>
                  <a:pt x="3225491" y="1247868"/>
                </a:cubicBezTo>
                <a:cubicBezTo>
                  <a:pt x="3245690" y="1294207"/>
                  <a:pt x="3265548" y="1340431"/>
                  <a:pt x="3271295" y="1391210"/>
                </a:cubicBezTo>
                <a:cubicBezTo>
                  <a:pt x="3274879" y="1422918"/>
                  <a:pt x="3279431" y="1454683"/>
                  <a:pt x="3280569" y="1486505"/>
                </a:cubicBezTo>
                <a:cubicBezTo>
                  <a:pt x="3282503" y="1534608"/>
                  <a:pt x="3286259" y="1582712"/>
                  <a:pt x="3284040" y="1629790"/>
                </a:cubicBezTo>
                <a:close/>
              </a:path>
            </a:pathLst>
          </a:custGeom>
          <a:solidFill>
            <a:srgbClr val="0C2340"/>
          </a:solidFill>
          <a:ln w="56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4" name="Picture 13" descr="A white star on a black background&#10;&#10;Description automatically generated">
            <a:extLst>
              <a:ext uri="{FF2B5EF4-FFF2-40B4-BE49-F238E27FC236}">
                <a16:creationId xmlns:a16="http://schemas.microsoft.com/office/drawing/2014/main" id="{CC6CFDF8-57A3-9A91-378C-18302E1D38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4" y="3793434"/>
            <a:ext cx="2402187" cy="2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02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15D36-6C47-0201-01FE-89379E033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396" y="681037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Museo Sans 900" panose="02000000000000000000" pitchFamily="2" charset="77"/>
              </a:rPr>
              <a:t>In this lesson, we'll...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CF6B3B-35F6-0F04-765D-7521A8B4E9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75" y="1705823"/>
            <a:ext cx="3621775" cy="11683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6C9550C-2C52-6222-09B8-05BE71E90D02}"/>
              </a:ext>
            </a:extLst>
          </p:cNvPr>
          <p:cNvGrpSpPr/>
          <p:nvPr/>
        </p:nvGrpSpPr>
        <p:grpSpPr>
          <a:xfrm>
            <a:off x="784396" y="2768083"/>
            <a:ext cx="7631438" cy="920927"/>
            <a:chOff x="434082" y="3425918"/>
            <a:chExt cx="6702290" cy="920927"/>
          </a:xfrm>
        </p:grpSpPr>
        <p:pic>
          <p:nvPicPr>
            <p:cNvPr id="8" name="Picture 7" descr="A red star with black background&#10;&#10;Description automatically generated">
              <a:extLst>
                <a:ext uri="{FF2B5EF4-FFF2-40B4-BE49-F238E27FC236}">
                  <a16:creationId xmlns:a16="http://schemas.microsoft.com/office/drawing/2014/main" id="{AED7B3AF-472F-16A2-E92E-10AFE5A87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082" y="3451562"/>
              <a:ext cx="342255" cy="375264"/>
            </a:xfrm>
            <a:prstGeom prst="rect">
              <a:avLst/>
            </a:prstGeom>
          </p:spPr>
        </p:pic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4463B77B-AE0E-66A2-5EE9-64DBC678AAB4}"/>
                </a:ext>
              </a:extLst>
            </p:cNvPr>
            <p:cNvSpPr txBox="1">
              <a:spLocks/>
            </p:cNvSpPr>
            <p:nvPr/>
          </p:nvSpPr>
          <p:spPr>
            <a:xfrm>
              <a:off x="734668" y="3425918"/>
              <a:ext cx="6401704" cy="92092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GB" sz="2400" dirty="0">
                  <a:solidFill>
                    <a:schemeClr val="bg1"/>
                  </a:solidFill>
                  <a:latin typeface="Museo Sans 500" panose="02000000000000000000" pitchFamily="2" charset="77"/>
                </a:rPr>
                <a:t>Learn about the condition cystic fibrosis (CF).</a:t>
              </a:r>
              <a:r>
                <a:rPr lang="en-GB" sz="2400" dirty="0">
                  <a:solidFill>
                    <a:srgbClr val="0C2340"/>
                  </a:solidFill>
                  <a:latin typeface="Museo Sans 500" panose="02000000000000000000" pitchFamily="2" charset="77"/>
                  <a:ea typeface="Tahoma" panose="020B0604030504040204" pitchFamily="34" charset="0"/>
                  <a:cs typeface="Tahoma" panose="020B0604030504040204" pitchFamily="34" charset="0"/>
                </a:rPr>
                <a:t>or wear glasses. 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75B32B-8618-EE6F-EF17-E203EA1F22EC}"/>
              </a:ext>
            </a:extLst>
          </p:cNvPr>
          <p:cNvGrpSpPr/>
          <p:nvPr/>
        </p:nvGrpSpPr>
        <p:grpSpPr>
          <a:xfrm>
            <a:off x="780576" y="3599561"/>
            <a:ext cx="6491047" cy="920927"/>
            <a:chOff x="448864" y="4033637"/>
            <a:chExt cx="7005886" cy="920927"/>
          </a:xfrm>
        </p:grpSpPr>
        <p:pic>
          <p:nvPicPr>
            <p:cNvPr id="11" name="Picture 10" descr="A green star with black background&#10;&#10;Description automatically generated">
              <a:extLst>
                <a:ext uri="{FF2B5EF4-FFF2-40B4-BE49-F238E27FC236}">
                  <a16:creationId xmlns:a16="http://schemas.microsoft.com/office/drawing/2014/main" id="{388E6820-A72B-E4D7-30AC-EF8C69AE2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864" y="4090546"/>
              <a:ext cx="341064" cy="373958"/>
            </a:xfrm>
            <a:prstGeom prst="rect">
              <a:avLst/>
            </a:prstGeom>
          </p:spPr>
        </p:pic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F1AF1D9B-E2BF-2311-DDE2-D39746478512}"/>
                </a:ext>
              </a:extLst>
            </p:cNvPr>
            <p:cNvSpPr txBox="1">
              <a:spLocks/>
            </p:cNvSpPr>
            <p:nvPr/>
          </p:nvSpPr>
          <p:spPr>
            <a:xfrm>
              <a:off x="776338" y="4033637"/>
              <a:ext cx="6678412" cy="92092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2400" dirty="0">
                  <a:solidFill>
                    <a:schemeClr val="bg1"/>
                  </a:solidFill>
                  <a:latin typeface="Museo Sans 500" panose="02000000000000000000" pitchFamily="2" charset="77"/>
                </a:rPr>
                <a:t>Consider how CF affects people's physical and mental health and wellbeing.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949062-3596-272B-6E3F-27821C9A68CF}"/>
              </a:ext>
            </a:extLst>
          </p:cNvPr>
          <p:cNvGrpSpPr/>
          <p:nvPr/>
        </p:nvGrpSpPr>
        <p:grpSpPr>
          <a:xfrm>
            <a:off x="785589" y="4671605"/>
            <a:ext cx="6368589" cy="1249251"/>
            <a:chOff x="435275" y="4896678"/>
            <a:chExt cx="6368589" cy="1249251"/>
          </a:xfrm>
        </p:grpSpPr>
        <p:pic>
          <p:nvPicPr>
            <p:cNvPr id="14" name="Picture 13" descr="A blue star on a black background&#10;&#10;Description automatically generated">
              <a:extLst>
                <a:ext uri="{FF2B5EF4-FFF2-40B4-BE49-F238E27FC236}">
                  <a16:creationId xmlns:a16="http://schemas.microsoft.com/office/drawing/2014/main" id="{C81C85CA-1053-D53A-DA8F-E549F96F1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275" y="4898049"/>
              <a:ext cx="341064" cy="373958"/>
            </a:xfrm>
            <a:prstGeom prst="rect">
              <a:avLst/>
            </a:prstGeom>
          </p:spPr>
        </p:pic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8BAFA3A3-F2E0-D989-731F-C7A14BF2E4B9}"/>
                </a:ext>
              </a:extLst>
            </p:cNvPr>
            <p:cNvSpPr txBox="1">
              <a:spLocks/>
            </p:cNvSpPr>
            <p:nvPr/>
          </p:nvSpPr>
          <p:spPr>
            <a:xfrm>
              <a:off x="776339" y="4896678"/>
              <a:ext cx="6027525" cy="124925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kumimoji="0" lang="en-GB" sz="24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seo Sans 500" panose="02000000000000000000" pitchFamily="2" charset="77"/>
                </a:rPr>
                <a:t>Think about the role that positive, supportive relationships play in the lives of those living with CF.</a:t>
              </a:r>
            </a:p>
          </p:txBody>
        </p:sp>
      </p:grpSp>
      <p:pic>
        <p:nvPicPr>
          <p:cNvPr id="18" name="Picture 17" descr="A white arrow pointing to the right&#10;&#10;Description automatically generated">
            <a:extLst>
              <a:ext uri="{FF2B5EF4-FFF2-40B4-BE49-F238E27FC236}">
                <a16:creationId xmlns:a16="http://schemas.microsoft.com/office/drawing/2014/main" id="{168DDF0D-8BC5-6FF9-E81B-EC42B06639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748">
            <a:off x="7426565" y="-176722"/>
            <a:ext cx="4606674" cy="667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7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yellow and blue sign with a black background&#10;&#10;Description automatically generated">
            <a:extLst>
              <a:ext uri="{FF2B5EF4-FFF2-40B4-BE49-F238E27FC236}">
                <a16:creationId xmlns:a16="http://schemas.microsoft.com/office/drawing/2014/main" id="{06F44C9E-D89F-B26C-A262-A2076EA17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51" y="781560"/>
            <a:ext cx="7509041" cy="2136030"/>
          </a:xfrm>
          <a:prstGeom prst="rect">
            <a:avLst/>
          </a:prstGeom>
        </p:spPr>
      </p:pic>
      <p:pic>
        <p:nvPicPr>
          <p:cNvPr id="9" name="Picture 8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EEC77581-5530-63EA-ED0E-2379A3B93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812" y="4403549"/>
            <a:ext cx="10028218" cy="70026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AAD5B4-0827-3E00-9CAE-94C2D26633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946018"/>
            <a:ext cx="5431691" cy="51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5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29750F6C-C73E-4244-1F17-F080ED0AB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6285" y="-4687894"/>
            <a:ext cx="12364445" cy="1143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D4FEFC-829D-AE79-216E-07AEB86E9C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84" y="1520035"/>
            <a:ext cx="3621775" cy="1168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88FD2F-BECE-6AD4-C4ED-38B654314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52" y="457890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What is cystic fibrosis (CF)?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987DB-194A-3C1C-230D-9139ADCA2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652" y="1849118"/>
            <a:ext cx="6443428" cy="44206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Museo Sans 500" panose="02000000000000000000" pitchFamily="2" charset="77"/>
              </a:rPr>
              <a:t>Cystic fibrosis is an inherited genetic lifelong condition. </a:t>
            </a:r>
            <a:r>
              <a:rPr lang="en-GB" sz="2400" dirty="0">
                <a:latin typeface="Museo Sans 500" panose="02000000000000000000" pitchFamily="2" charset="77"/>
                <a:ea typeface="+mn-lt"/>
                <a:cs typeface="+mn-lt"/>
              </a:rPr>
              <a:t>You are born with CF and cannot catch it later in life, but one in 25 of us carries the faulty gene that causes it, usually without knowing.</a:t>
            </a:r>
            <a:endParaRPr lang="en-GB" sz="2400" dirty="0">
              <a:latin typeface="Museo Sans 500" panose="02000000000000000000" pitchFamily="2" charset="77"/>
            </a:endParaRPr>
          </a:p>
          <a:p>
            <a:pPr marL="0" indent="0">
              <a:buNone/>
            </a:pPr>
            <a:endParaRPr lang="en-GB" sz="2400" dirty="0">
              <a:latin typeface="Museo Sans 500" panose="02000000000000000000" pitchFamily="2" charset="77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000000"/>
                </a:solidFill>
                <a:latin typeface="Museo Sans 500" panose="02000000000000000000" pitchFamily="2" charset="77"/>
                <a:ea typeface="+mn-lt"/>
                <a:cs typeface="+mn-lt"/>
              </a:rPr>
              <a:t>People with CF experience a build-up of thick, sticky mucus in the lungs, digestive system and other organs, causing a wide range of challenging symptoms affecting the entire body.</a:t>
            </a:r>
            <a:endParaRPr lang="en-GB" sz="2400" dirty="0">
              <a:latin typeface="Museo Sans 500" panose="02000000000000000000" pitchFamily="2" charset="77"/>
            </a:endParaRPr>
          </a:p>
        </p:txBody>
      </p:sp>
      <p:pic>
        <p:nvPicPr>
          <p:cNvPr id="8" name="Picture 7" descr="A diagram of a human body&#10;&#10;Description automatically generated">
            <a:extLst>
              <a:ext uri="{FF2B5EF4-FFF2-40B4-BE49-F238E27FC236}">
                <a16:creationId xmlns:a16="http://schemas.microsoft.com/office/drawing/2014/main" id="{763F359D-4D14-6B38-A508-18D59F185C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2" t="804" r="31060" b="2063"/>
          <a:stretch/>
        </p:blipFill>
        <p:spPr>
          <a:xfrm>
            <a:off x="6573079" y="711278"/>
            <a:ext cx="6100015" cy="82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31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AFBC3-D994-8AA7-86E5-1CE2882F6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052" y="1102908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An invisible condition?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E8ED7-B9E0-5A86-D766-30843EBB7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978" y="2828843"/>
            <a:ext cx="6126570" cy="30962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00000"/>
                </a:solidFill>
                <a:latin typeface="Museo Sans 500" panose="02000000000000000000" pitchFamily="2" charset="77"/>
                <a:ea typeface="+mn-lt"/>
                <a:cs typeface="+mn-lt"/>
              </a:rPr>
              <a:t>Over 10,800 people in the UK are living with cystic fibrosis (CF), but the condition is still widely misunderstood.</a:t>
            </a:r>
          </a:p>
          <a:p>
            <a:pPr marL="0" indent="0">
              <a:buNone/>
            </a:pPr>
            <a:endParaRPr lang="en-GB" sz="2400" dirty="0">
              <a:solidFill>
                <a:srgbClr val="000000"/>
              </a:solidFill>
              <a:latin typeface="Museo Sans 500" panose="02000000000000000000" pitchFamily="2" charset="77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000000"/>
                </a:solidFill>
                <a:latin typeface="Museo Sans 500" panose="02000000000000000000" pitchFamily="2" charset="77"/>
                <a:ea typeface="+mn-lt"/>
                <a:cs typeface="+mn-lt"/>
              </a:rPr>
              <a:t>It’s often described as an invisible condition because you can't see it or what it does to the body.</a:t>
            </a:r>
            <a:endParaRPr lang="en-GB" sz="2400" dirty="0">
              <a:latin typeface="Museo Sans 500" panose="02000000000000000000" pitchFamily="2" charset="77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3138F7-C0CA-85E8-2378-D4962DC39D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79" y="2173012"/>
            <a:ext cx="3621775" cy="116831"/>
          </a:xfrm>
          <a:prstGeom prst="rect">
            <a:avLst/>
          </a:prstGeom>
        </p:spPr>
      </p:pic>
      <p:pic>
        <p:nvPicPr>
          <p:cNvPr id="8" name="Picture 7" descr="A person sitting on a couch&#10;&#10;Description automatically generated">
            <a:extLst>
              <a:ext uri="{FF2B5EF4-FFF2-40B4-BE49-F238E27FC236}">
                <a16:creationId xmlns:a16="http://schemas.microsoft.com/office/drawing/2014/main" id="{ADC9F19B-249F-3482-65E9-8A2886678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991" y="1102909"/>
            <a:ext cx="4652183" cy="465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76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449AA-5E57-4E94-0364-B8EFCC150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8" y="31479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Living with CF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CC3E5-E242-D815-8CA5-E8F59529C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408" y="1258041"/>
            <a:ext cx="10515600" cy="41061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</a:rPr>
              <a:t>Let's meet Kieron, who has CF...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4FB19-DF9A-7A7E-65B2-2DCD6F5BEA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8" y="1017230"/>
            <a:ext cx="3943350" cy="127205"/>
          </a:xfrm>
          <a:prstGeom prst="rect">
            <a:avLst/>
          </a:prstGeom>
        </p:spPr>
      </p:pic>
      <p:pic>
        <p:nvPicPr>
          <p:cNvPr id="7" name="Picture 6" descr="A white star on a black background&#10;&#10;Description automatically generated">
            <a:extLst>
              <a:ext uri="{FF2B5EF4-FFF2-40B4-BE49-F238E27FC236}">
                <a16:creationId xmlns:a16="http://schemas.microsoft.com/office/drawing/2014/main" id="{486D85B4-B1F5-5597-9C45-0932FECEF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80" y="5112915"/>
            <a:ext cx="1091120" cy="1196355"/>
          </a:xfrm>
          <a:prstGeom prst="rect">
            <a:avLst/>
          </a:prstGeom>
        </p:spPr>
      </p:pic>
      <p:pic>
        <p:nvPicPr>
          <p:cNvPr id="10" name="Picture 9" descr="A white arrow pointing to the right&#10;&#10;Description automatically generated">
            <a:extLst>
              <a:ext uri="{FF2B5EF4-FFF2-40B4-BE49-F238E27FC236}">
                <a16:creationId xmlns:a16="http://schemas.microsoft.com/office/drawing/2014/main" id="{73F9330C-ECED-6D8D-61B6-3C5E83538C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6156">
            <a:off x="8672041" y="-2098668"/>
            <a:ext cx="2938134" cy="4260294"/>
          </a:xfrm>
          <a:prstGeom prst="rect">
            <a:avLst/>
          </a:prstGeom>
        </p:spPr>
      </p:pic>
      <p:pic>
        <p:nvPicPr>
          <p:cNvPr id="6" name="Online Media 5" descr="You don't see CF | #CFTruths">
            <a:hlinkClick r:id="" action="ppaction://media"/>
            <a:extLst>
              <a:ext uri="{FF2B5EF4-FFF2-40B4-BE49-F238E27FC236}">
                <a16:creationId xmlns:a16="http://schemas.microsoft.com/office/drawing/2014/main" id="{2F52A0D2-0E45-4E06-EB7C-510F8B053DE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713015" y="1729960"/>
            <a:ext cx="8765969" cy="495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8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DC28CC93-FCBF-31E8-1BE2-ED580AB86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2079" y="-4814668"/>
            <a:ext cx="12364445" cy="1143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D2B848-E7B1-2251-2E36-D0451C9CD7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7" y="1388327"/>
            <a:ext cx="3621775" cy="1168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E8B38E-3899-31B2-9DBB-C6AE4B868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57" y="391629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Invisible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8B624-FF21-7629-30E9-5B23973A7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57" y="1782857"/>
            <a:ext cx="6092763" cy="44206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In life, we all face challenges. These challenges will be different for different people.</a:t>
            </a:r>
            <a:endParaRPr lang="en-US" sz="2400" dirty="0">
              <a:solidFill>
                <a:srgbClr val="0C2340"/>
              </a:solidFill>
              <a:latin typeface="Museo Sans 500" panose="02000000000000000000" pitchFamily="2" charset="77"/>
            </a:endParaRPr>
          </a:p>
          <a:p>
            <a:pPr marL="0" indent="0">
              <a:buNone/>
            </a:pPr>
            <a:endParaRPr lang="en-GB" sz="2400" dirty="0">
              <a:solidFill>
                <a:srgbClr val="0C2340"/>
              </a:solidFill>
              <a:latin typeface="Museo Sans 500" panose="02000000000000000000" pitchFamily="2" charset="77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We can't control the challenges that life will present us with, but we can choose how to take on those challenges.</a:t>
            </a:r>
          </a:p>
          <a:p>
            <a:pPr marL="0" indent="0">
              <a:buNone/>
            </a:pPr>
            <a:endParaRPr lang="en-GB" sz="2400" b="1" dirty="0">
              <a:solidFill>
                <a:srgbClr val="0C2340"/>
              </a:solidFill>
              <a:latin typeface="Museo Sans 700" panose="02000000000000000000" pitchFamily="2" charset="77"/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</a:rPr>
              <a:t>What challenges does Kieron face?</a:t>
            </a:r>
          </a:p>
        </p:txBody>
      </p:sp>
      <p:pic>
        <p:nvPicPr>
          <p:cNvPr id="10" name="Picture 9" descr="A person climbing a mountain&#10;&#10;Description automatically generated">
            <a:extLst>
              <a:ext uri="{FF2B5EF4-FFF2-40B4-BE49-F238E27FC236}">
                <a16:creationId xmlns:a16="http://schemas.microsoft.com/office/drawing/2014/main" id="{12817B24-F236-59F4-5B69-8966DF4086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0" t="432" r="11167" b="1286"/>
          <a:stretch/>
        </p:blipFill>
        <p:spPr>
          <a:xfrm>
            <a:off x="5890957" y="1238230"/>
            <a:ext cx="7605764" cy="585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14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34AEA-DC29-9DDC-F937-AB2438A64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9" y="563907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Physical health and wellbeing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7FD54-FE31-8C23-0525-3709004B1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411" y="1955135"/>
            <a:ext cx="3409119" cy="44206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Like many medical conditions, CF affects people's bodies. For people with CF, the way their lungs and stomachs work is often affected.</a:t>
            </a:r>
          </a:p>
          <a:p>
            <a:pPr marL="0" indent="0">
              <a:buNone/>
            </a:pPr>
            <a:endParaRPr lang="en-GB" sz="2400" dirty="0">
              <a:solidFill>
                <a:srgbClr val="0C2340"/>
              </a:solidFill>
              <a:latin typeface="Museo Sans 500" panose="02000000000000000000" pitchFamily="2" charset="77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Let's find out about staying physically well with CF.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5FAEFA-7D53-7EC0-B657-76489F6FDB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9" y="1613614"/>
            <a:ext cx="3621775" cy="116831"/>
          </a:xfrm>
          <a:prstGeom prst="rect">
            <a:avLst/>
          </a:prstGeom>
        </p:spPr>
      </p:pic>
      <p:pic>
        <p:nvPicPr>
          <p:cNvPr id="8" name="Picture 7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84A5E65E-3617-C456-0AB7-F482D19736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1626">
            <a:off x="11165032" y="1018651"/>
            <a:ext cx="506810" cy="555690"/>
          </a:xfrm>
          <a:prstGeom prst="rect">
            <a:avLst/>
          </a:prstGeom>
        </p:spPr>
      </p:pic>
      <p:pic>
        <p:nvPicPr>
          <p:cNvPr id="10" name="Picture 9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5173969E-65E4-94ED-105E-1DFE3D846D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222" y="229609"/>
            <a:ext cx="832126" cy="912382"/>
          </a:xfrm>
          <a:prstGeom prst="rect">
            <a:avLst/>
          </a:prstGeom>
        </p:spPr>
      </p:pic>
      <p:pic>
        <p:nvPicPr>
          <p:cNvPr id="4" name="Online Media 3" descr="United for a Life Unlimited: Physically Well">
            <a:hlinkClick r:id="" action="ppaction://media"/>
            <a:extLst>
              <a:ext uri="{FF2B5EF4-FFF2-40B4-BE49-F238E27FC236}">
                <a16:creationId xmlns:a16="http://schemas.microsoft.com/office/drawing/2014/main" id="{57DA9BF7-DF3E-9B86-8C94-36EBB285747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512134" y="2108259"/>
            <a:ext cx="7282055" cy="411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9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B044A491-D139-C8E1-E95D-2A9B23433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1743">
            <a:off x="-3751431" y="-3761640"/>
            <a:ext cx="12364445" cy="1143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F99694-2555-FDB0-FBD9-2C6EEA379C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7" y="1388327"/>
            <a:ext cx="3621775" cy="1168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5775B5-6375-F550-57DB-C57ACD703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57" y="404881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Physically 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C3B5A-513D-2847-E566-16BABB491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57" y="1796109"/>
            <a:ext cx="5688130" cy="44206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Staying active is really important for everyone, but it's particularly crucial for people with CF.  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</a:rPr>
              <a:t>What forms of exercise were seen or mentioned in the video?</a:t>
            </a:r>
          </a:p>
          <a:p>
            <a:pPr marL="0" indent="0">
              <a:buNone/>
            </a:pPr>
            <a:endParaRPr lang="en-GB" sz="2400" dirty="0">
              <a:solidFill>
                <a:srgbClr val="0C2340"/>
              </a:solidFill>
              <a:latin typeface="Museo Sans 500" panose="02000000000000000000" pitchFamily="2" charset="77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Exercise helps people with CF maintain better lung function.</a:t>
            </a:r>
          </a:p>
        </p:txBody>
      </p:sp>
      <p:pic>
        <p:nvPicPr>
          <p:cNvPr id="7" name="Picture 6" descr="A group of children running&#10;&#10;Description automatically generated">
            <a:extLst>
              <a:ext uri="{FF2B5EF4-FFF2-40B4-BE49-F238E27FC236}">
                <a16:creationId xmlns:a16="http://schemas.microsoft.com/office/drawing/2014/main" id="{DA2AA933-6265-3416-B189-2C44657C65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4" t="2425" r="17647" b="1184"/>
          <a:stretch/>
        </p:blipFill>
        <p:spPr>
          <a:xfrm>
            <a:off x="6321287" y="737934"/>
            <a:ext cx="6025277" cy="538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31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F6E9B-54A6-F95D-568C-27BF8DB37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57" y="430790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Knowing our bodies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46CE6-357C-7256-1749-E3CEEABF1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57" y="1756353"/>
            <a:ext cx="5828146" cy="442061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Although the young person in the video was diagnosed with CF at the age of two, she said it wasn't really until much later that really affected her.</a:t>
            </a:r>
          </a:p>
          <a:p>
            <a:pPr marL="0" indent="0">
              <a:buNone/>
            </a:pPr>
            <a:endParaRPr lang="en-GB" sz="2400" dirty="0">
              <a:solidFill>
                <a:srgbClr val="0C2340"/>
              </a:solidFill>
              <a:latin typeface="Museo Sans 500" panose="02000000000000000000" pitchFamily="2" charset="77"/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</a:rPr>
              <a:t>What happened and what was the impact on this young person?</a:t>
            </a:r>
          </a:p>
          <a:p>
            <a:pPr marL="0" indent="0">
              <a:buNone/>
            </a:pPr>
            <a:endParaRPr lang="en-GB" sz="2400" dirty="0">
              <a:solidFill>
                <a:srgbClr val="0C2340"/>
              </a:solidFill>
              <a:latin typeface="Museo Sans 500" panose="02000000000000000000" pitchFamily="2" charset="77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The lungs of people with CF are more susceptible to infections and an infection will impact them more than it would most other people.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A29814-3702-C14D-D3A9-C42A359016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7" y="1388327"/>
            <a:ext cx="3621775" cy="116831"/>
          </a:xfrm>
          <a:prstGeom prst="rect">
            <a:avLst/>
          </a:prstGeom>
        </p:spPr>
      </p:pic>
      <p:pic>
        <p:nvPicPr>
          <p:cNvPr id="11" name="Picture 10" descr="A child wearing a mask and holding an inhaler&#10;&#10;Description automatically generated">
            <a:extLst>
              <a:ext uri="{FF2B5EF4-FFF2-40B4-BE49-F238E27FC236}">
                <a16:creationId xmlns:a16="http://schemas.microsoft.com/office/drawing/2014/main" id="{26C118B1-2251-72C7-560E-8809E556CF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8" r="19522"/>
          <a:stretch/>
        </p:blipFill>
        <p:spPr>
          <a:xfrm>
            <a:off x="6294837" y="132521"/>
            <a:ext cx="6734721" cy="659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515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7b9d21a-925a-49e9-93d7-9782020f3462">
      <Terms xmlns="http://schemas.microsoft.com/office/infopath/2007/PartnerControls"/>
    </lcf76f155ced4ddcb4097134ff3c332f>
    <TaxCatchAll xmlns="f405e823-ec5d-4772-af58-273ea8b79ff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CF772F6850E04BBC59E1F63187FC6F" ma:contentTypeVersion="18" ma:contentTypeDescription="Create a new document." ma:contentTypeScope="" ma:versionID="833eb3dee03de706b959573fd3b810d3">
  <xsd:schema xmlns:xsd="http://www.w3.org/2001/XMLSchema" xmlns:xs="http://www.w3.org/2001/XMLSchema" xmlns:p="http://schemas.microsoft.com/office/2006/metadata/properties" xmlns:ns2="97b9d21a-925a-49e9-93d7-9782020f3462" xmlns:ns3="f405e823-ec5d-4772-af58-273ea8b79ff6" targetNamespace="http://schemas.microsoft.com/office/2006/metadata/properties" ma:root="true" ma:fieldsID="fffd1232843c5f41e1b24312dcb66d17" ns2:_="" ns3:_="">
    <xsd:import namespace="97b9d21a-925a-49e9-93d7-9782020f3462"/>
    <xsd:import namespace="f405e823-ec5d-4772-af58-273ea8b79f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b9d21a-925a-49e9-93d7-9782020f34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007704f-416d-454c-bbc2-f265cb201e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05e823-ec5d-4772-af58-273ea8b79ff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627ba6a-fb28-4be6-a75f-18e169db53bd}" ma:internalName="TaxCatchAll" ma:showField="CatchAllData" ma:web="f405e823-ec5d-4772-af58-273ea8b79f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C3B50F-7B76-4C92-BFFA-BC72BAB3F7E5}">
  <ds:schemaRefs>
    <ds:schemaRef ds:uri="http://schemas.microsoft.com/office/2006/metadata/properties"/>
    <ds:schemaRef ds:uri="http://schemas.microsoft.com/office/infopath/2007/PartnerControls"/>
    <ds:schemaRef ds:uri="97b9d21a-925a-49e9-93d7-9782020f3462"/>
    <ds:schemaRef ds:uri="f405e823-ec5d-4772-af58-273ea8b79ff6"/>
  </ds:schemaRefs>
</ds:datastoreItem>
</file>

<file path=customXml/itemProps2.xml><?xml version="1.0" encoding="utf-8"?>
<ds:datastoreItem xmlns:ds="http://schemas.openxmlformats.org/officeDocument/2006/customXml" ds:itemID="{5A357695-990D-4AD8-800F-6B2C6B8BF0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b9d21a-925a-49e9-93d7-9782020f3462"/>
    <ds:schemaRef ds:uri="f405e823-ec5d-4772-af58-273ea8b79f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2F7663F-CEDD-4E7E-BD01-D60BD7B657B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890</Words>
  <Application>Microsoft Office PowerPoint</Application>
  <PresentationFormat>Widescreen</PresentationFormat>
  <Paragraphs>86</Paragraphs>
  <Slides>20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Cystic Fibrosis - What You Don't See</vt:lpstr>
      <vt:lpstr>In this lesson, we'll...</vt:lpstr>
      <vt:lpstr>What is cystic fibrosis (CF)?</vt:lpstr>
      <vt:lpstr>An invisible condition?</vt:lpstr>
      <vt:lpstr>Living with CF</vt:lpstr>
      <vt:lpstr>Invisible challenges</vt:lpstr>
      <vt:lpstr>Physical health and wellbeing</vt:lpstr>
      <vt:lpstr>Physically well</vt:lpstr>
      <vt:lpstr>Knowing our bodies</vt:lpstr>
      <vt:lpstr>Treatments and medication</vt:lpstr>
      <vt:lpstr>Mental health and wellbeing</vt:lpstr>
      <vt:lpstr>Mental challenges</vt:lpstr>
      <vt:lpstr>Mentally well</vt:lpstr>
      <vt:lpstr>Coping strategies</vt:lpstr>
      <vt:lpstr>Information and support</vt:lpstr>
      <vt:lpstr>The role of relationships</vt:lpstr>
      <vt:lpstr>Let's recap...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Faye Booth</dc:creator>
  <cp:lastModifiedBy>Faye Booth</cp:lastModifiedBy>
  <cp:revision>568</cp:revision>
  <dcterms:created xsi:type="dcterms:W3CDTF">2024-04-18T09:55:28Z</dcterms:created>
  <dcterms:modified xsi:type="dcterms:W3CDTF">2024-05-15T12:57:47Z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0x0101008DCF772F6850E04BBC59E1F63187FC6F</vt:lpwstr>
  </property>
  <property fmtid="{D5CDD505-2E9C-101B-9397-08002B2CF9AE}" pid="3" name="MediaServiceImageTags">
    <vt:lpwstr/>
  </property>
</Properties>
</file>