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5"/>
  </p:notesMasterIdLst>
  <p:sldIdLst>
    <p:sldId id="276" r:id="rId5"/>
    <p:sldId id="257" r:id="rId6"/>
    <p:sldId id="258" r:id="rId7"/>
    <p:sldId id="279" r:id="rId8"/>
    <p:sldId id="262" r:id="rId9"/>
    <p:sldId id="280" r:id="rId10"/>
    <p:sldId id="259" r:id="rId11"/>
    <p:sldId id="267" r:id="rId12"/>
    <p:sldId id="260" r:id="rId13"/>
    <p:sldId id="261" r:id="rId14"/>
    <p:sldId id="265" r:id="rId15"/>
    <p:sldId id="268" r:id="rId16"/>
    <p:sldId id="263" r:id="rId17"/>
    <p:sldId id="269" r:id="rId18"/>
    <p:sldId id="264" r:id="rId19"/>
    <p:sldId id="281" r:id="rId20"/>
    <p:sldId id="274" r:id="rId21"/>
    <p:sldId id="282" r:id="rId22"/>
    <p:sldId id="272" r:id="rId23"/>
    <p:sldId id="277" r:id="rId2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7"/>
    <a:srgbClr val="092240"/>
    <a:srgbClr val="EBF8F9"/>
    <a:srgbClr val="FCFDF6"/>
    <a:srgbClr val="0C2340"/>
    <a:srgbClr val="082140"/>
    <a:srgbClr val="092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36AE5-0638-660E-9400-11393DCCAD29}" v="2" dt="2024-05-28T11:32:57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5" autoAdjust="0"/>
    <p:restoredTop sz="94694"/>
  </p:normalViewPr>
  <p:slideViewPr>
    <p:cSldViewPr snapToGrid="0">
      <p:cViewPr varScale="1">
        <p:scale>
          <a:sx n="73" d="100"/>
          <a:sy n="73" d="100"/>
        </p:scale>
        <p:origin x="6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6097D-7D7E-F84E-B6CD-54299CF0B91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29E28-4D35-B54C-B3B5-A669839D7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You will need to select the ‘enable content’ (top right) </a:t>
            </a:r>
            <a:r>
              <a:rPr lang="en-US" dirty="0"/>
              <a:t>before starting the presentation to view the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29E28-4D35-B54C-B3B5-A669839D72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29E28-4D35-B54C-B3B5-A669839D72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IGz5p4n8Fg?feature=oembed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BB00575-85A0-3394-5354-923F621A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56">
            <a:off x="-1156805" y="1542884"/>
            <a:ext cx="9144000" cy="845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420" y="3935505"/>
            <a:ext cx="7156173" cy="1969327"/>
          </a:xfrm>
        </p:spPr>
        <p:txBody>
          <a:bodyPr>
            <a:noAutofit/>
          </a:bodyPr>
          <a:lstStyle/>
          <a:p>
            <a:pPr algn="l"/>
            <a:r>
              <a:rPr lang="en-GB" sz="5700" b="1" dirty="0">
                <a:solidFill>
                  <a:srgbClr val="092240"/>
                </a:solidFill>
                <a:latin typeface="Museo Sans 900" panose="02000000000000000000" pitchFamily="2" charset="77"/>
              </a:rPr>
              <a:t>What is Cystic Fibrosis?</a:t>
            </a:r>
            <a:endParaRPr lang="en-GB" sz="5700" b="1" dirty="0">
              <a:solidFill>
                <a:srgbClr val="092240"/>
              </a:solidFill>
              <a:latin typeface="Museo Sans 900" panose="02000000000000000000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8E187937-B343-31D2-E4FB-C2224A0B3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344280"/>
            <a:ext cx="3158987" cy="898609"/>
          </a:xfrm>
          <a:prstGeom prst="rect">
            <a:avLst/>
          </a:prstGeom>
        </p:spPr>
      </p:pic>
      <p:pic>
        <p:nvPicPr>
          <p:cNvPr id="15" name="Picture 14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89B8105A-B895-FC7D-C861-BD59D6552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9" y="2806482"/>
            <a:ext cx="1152569" cy="1263730"/>
          </a:xfrm>
          <a:prstGeom prst="rect">
            <a:avLst/>
          </a:prstGeom>
        </p:spPr>
      </p:pic>
      <p:pic>
        <p:nvPicPr>
          <p:cNvPr id="17" name="Picture 16" descr="A white object with a black background&#10;&#10;Description automatically generated">
            <a:extLst>
              <a:ext uri="{FF2B5EF4-FFF2-40B4-BE49-F238E27FC236}">
                <a16:creationId xmlns:a16="http://schemas.microsoft.com/office/drawing/2014/main" id="{752030F3-CA2E-1559-61B2-7CCAF3188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0" y="5715387"/>
            <a:ext cx="3343038" cy="421261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02950BD-ECFF-F8AD-3DA7-00AC86EA0B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r="16955"/>
          <a:stretch/>
        </p:blipFill>
        <p:spPr>
          <a:xfrm>
            <a:off x="6864945" y="-1004048"/>
            <a:ext cx="6049613" cy="55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28CC93-FCBF-31E8-1BE2-ED580AB8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0165" y="-4327473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8B38E-3899-31B2-9DBB-C6AE4B86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Treatments for cystic 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8B624-FF21-7629-30E9-5B23973A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869309"/>
            <a:ext cx="6278419" cy="1922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There are no treatments that will make cystic fibrosis go away. There are, however, a number of treatments that can greatly improve the quality of life of someone with cystic fibrosis.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B0FF-4B86-267C-2553-E8C505987A2F}"/>
              </a:ext>
            </a:extLst>
          </p:cNvPr>
          <p:cNvSpPr txBox="1"/>
          <p:nvPr/>
        </p:nvSpPr>
        <p:spPr>
          <a:xfrm>
            <a:off x="633158" y="3746191"/>
            <a:ext cx="590679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825500">
              <a:buNone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Let’s learn more about these treatments. </a:t>
            </a:r>
          </a:p>
          <a:p>
            <a:pPr marL="0" indent="0" defTabSz="825500">
              <a:buNone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As we go through the following slides, your task is to identify and record: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The name of the treatment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How it benefits the person with cystic fibrosis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Any possible negative aspects of the treatment</a:t>
            </a:r>
          </a:p>
        </p:txBody>
      </p:sp>
      <p:pic>
        <p:nvPicPr>
          <p:cNvPr id="14" name="Picture 13" descr="A person and a child looking at a clipboard&#10;&#10;Description automatically generated">
            <a:extLst>
              <a:ext uri="{FF2B5EF4-FFF2-40B4-BE49-F238E27FC236}">
                <a16:creationId xmlns:a16="http://schemas.microsoft.com/office/drawing/2014/main" id="{63392517-FA4B-499A-214A-09A64EB6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1" r="18171" b="-1806"/>
          <a:stretch/>
        </p:blipFill>
        <p:spPr>
          <a:xfrm>
            <a:off x="6539950" y="1717192"/>
            <a:ext cx="6618490" cy="6289384"/>
          </a:xfrm>
          <a:prstGeom prst="rect">
            <a:avLst/>
          </a:prstGeom>
        </p:spPr>
      </p:pic>
      <p:sp>
        <p:nvSpPr>
          <p:cNvPr id="15" name="Graphic 7">
            <a:extLst>
              <a:ext uri="{FF2B5EF4-FFF2-40B4-BE49-F238E27FC236}">
                <a16:creationId xmlns:a16="http://schemas.microsoft.com/office/drawing/2014/main" id="{F586368D-5847-67D3-7A6E-F28E9B7C0C4F}"/>
              </a:ext>
            </a:extLst>
          </p:cNvPr>
          <p:cNvSpPr/>
          <p:nvPr/>
        </p:nvSpPr>
        <p:spPr>
          <a:xfrm>
            <a:off x="767164" y="1388327"/>
            <a:ext cx="7961418" cy="103016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000144EE-2E78-CF96-5FF5-E633AB87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6181">
            <a:off x="11122286" y="630490"/>
            <a:ext cx="440588" cy="483081"/>
          </a:xfrm>
          <a:prstGeom prst="rect">
            <a:avLst/>
          </a:prstGeom>
        </p:spPr>
      </p:pic>
      <p:pic>
        <p:nvPicPr>
          <p:cNvPr id="17" name="Picture 16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12744C8B-5BE1-64DD-2B37-A82308913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9790311" y="1256185"/>
            <a:ext cx="979646" cy="10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4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B044A491-D139-C8E1-E95D-2A9B23433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1743">
            <a:off x="-2999263" y="-3919692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775B5-6375-F550-57DB-C57ACD70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0488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1: Physiotherapy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3B5A-513D-2847-E566-16BABB49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96108"/>
            <a:ext cx="5908964" cy="484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825500">
              <a:lnSpc>
                <a:spcPct val="100000"/>
              </a:lnSpc>
              <a:defRPr sz="5500" b="1"/>
            </a:pPr>
            <a:r>
              <a:rPr lang="en-GB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Many different physiotherapy techniques can help people clear their airways of mucus. </a:t>
            </a:r>
          </a:p>
          <a:p>
            <a:pPr defTabSz="825500">
              <a:lnSpc>
                <a:spcPct val="100000"/>
              </a:lnSpc>
              <a:defRPr sz="5500" b="1"/>
            </a:pPr>
            <a:r>
              <a:rPr lang="en-GB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These include breathing techniques, percussions or vibrations (clapping the chest rhythmically) and Positive Expiratory Pressure (breathing through a mask or mouthpiece to help build pressure behind mucus).</a:t>
            </a:r>
          </a:p>
          <a:p>
            <a:pPr defTabSz="825500">
              <a:lnSpc>
                <a:spcPct val="100000"/>
              </a:lnSpc>
              <a:defRPr sz="5500" b="1"/>
            </a:pPr>
            <a:r>
              <a:rPr lang="en-GB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Physiotherapy is vitally important for all people with cystic fibrosis, including babies, and is adapted to suit their specific needs.</a:t>
            </a:r>
          </a:p>
        </p:txBody>
      </p:sp>
      <p:pic>
        <p:nvPicPr>
          <p:cNvPr id="8" name="Picture 7" descr="A person holding a child on his knee&#10;&#10;Description automatically generated">
            <a:extLst>
              <a:ext uri="{FF2B5EF4-FFF2-40B4-BE49-F238E27FC236}">
                <a16:creationId xmlns:a16="http://schemas.microsoft.com/office/drawing/2014/main" id="{F134419A-655D-B75A-84F1-1A374B6C0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r="15829"/>
          <a:stretch/>
        </p:blipFill>
        <p:spPr>
          <a:xfrm>
            <a:off x="6276878" y="980311"/>
            <a:ext cx="6457757" cy="5773293"/>
          </a:xfrm>
          <a:prstGeom prst="rect">
            <a:avLst/>
          </a:prstGeom>
        </p:spPr>
      </p:pic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149D67F9-B353-C0BA-BC74-6F94F58FE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673">
            <a:off x="10965933" y="1201875"/>
            <a:ext cx="1024036" cy="1122801"/>
          </a:xfrm>
          <a:prstGeom prst="rect">
            <a:avLst/>
          </a:prstGeom>
        </p:spPr>
      </p:pic>
      <p:pic>
        <p:nvPicPr>
          <p:cNvPr id="10" name="Picture 9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F44F4E6F-598B-044A-1A9F-FFB6AC37A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14771">
            <a:off x="10515015" y="420962"/>
            <a:ext cx="533419" cy="584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5EC8C-68C0-716B-A1F6-7D4A87662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7300295" cy="11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5D7DADC7-769A-A5CA-CC26-2E255F510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7735">
            <a:off x="-2441368" y="-3347288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C5306-D500-5F65-A573-D575DC6B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8" y="37837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2: CFTR modulators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58D59-1123-D586-848C-3E14D18D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68" y="1826439"/>
            <a:ext cx="5988910" cy="465318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These are a type of drugs that can lead to an increase in lung function for some people with cystic fibrosis. 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They only help people with certain gene variants and some people will feel no benefits at all.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Some people experience side effects such as ‘brain fog’ or weight gain. This can cause stress and negatively impact people’s body image. 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For people who find that CFTR modulators are not effective, the disappointment can be difficult to cope with. </a:t>
            </a:r>
          </a:p>
        </p:txBody>
      </p:sp>
      <p:pic>
        <p:nvPicPr>
          <p:cNvPr id="12" name="Picture 11" descr="A close-up of a person biting her lip&#10;&#10;Description automatically generated">
            <a:extLst>
              <a:ext uri="{FF2B5EF4-FFF2-40B4-BE49-F238E27FC236}">
                <a16:creationId xmlns:a16="http://schemas.microsoft.com/office/drawing/2014/main" id="{1456C445-2556-C578-FFE5-F00D1EECD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8" r="20114"/>
          <a:stretch/>
        </p:blipFill>
        <p:spPr>
          <a:xfrm flipH="1">
            <a:off x="7051232" y="1505158"/>
            <a:ext cx="5321654" cy="4974465"/>
          </a:xfrm>
          <a:prstGeom prst="rect">
            <a:avLst/>
          </a:prstGeom>
        </p:spPr>
      </p:pic>
      <p:pic>
        <p:nvPicPr>
          <p:cNvPr id="14" name="Picture 13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8E98153C-3CA3-C48C-65FD-9C1275495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10879371" y="768386"/>
            <a:ext cx="979646" cy="1074131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5CF6D83E-20ED-2312-2834-9538CD03F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751">
            <a:off x="6755022" y="5532503"/>
            <a:ext cx="951207" cy="1042948"/>
          </a:xfrm>
          <a:prstGeom prst="rect">
            <a:avLst/>
          </a:prstGeom>
        </p:spPr>
      </p:pic>
      <p:pic>
        <p:nvPicPr>
          <p:cNvPr id="16" name="Picture 15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216DFE6E-187A-E4DE-E6E5-8B9A00F30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14771">
            <a:off x="10360965" y="247593"/>
            <a:ext cx="533419" cy="584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202306-3284-4C4D-EB4E-D5759A4B97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8366910" cy="1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4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26ADE-A36B-115A-AEF6-D4A31EEC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62" y="37837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3: Antibiotics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984F-9237-E389-3C58-285CF258F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62" y="1840386"/>
            <a:ext cx="6534709" cy="4614821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Antibiotics are used to prevent, remove and control infections in the respiratory systems of people with cystic fibrosis.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The development of antibiotics in the second half of the 20th century is one of the major reasons for the increased life expectancy that has occurred in recent decades.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In recent years, infections that are resistant to antibiotics have become more common. 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Fungal infections, which are also untreatable with antibiotics, are occurring more often too.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group of pills in a circle&#10;&#10;Description automatically generated">
            <a:extLst>
              <a:ext uri="{FF2B5EF4-FFF2-40B4-BE49-F238E27FC236}">
                <a16:creationId xmlns:a16="http://schemas.microsoft.com/office/drawing/2014/main" id="{F5AE48B4-7708-0496-80D1-4AAF5D202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r="23909"/>
          <a:stretch/>
        </p:blipFill>
        <p:spPr>
          <a:xfrm>
            <a:off x="7123471" y="501941"/>
            <a:ext cx="5545394" cy="5977682"/>
          </a:xfrm>
          <a:prstGeom prst="rect">
            <a:avLst/>
          </a:prstGeom>
        </p:spPr>
      </p:pic>
      <p:pic>
        <p:nvPicPr>
          <p:cNvPr id="8" name="Picture 7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776D3D66-1036-E844-2607-70A357BD3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673">
            <a:off x="7212971" y="5901627"/>
            <a:ext cx="467921" cy="513050"/>
          </a:xfrm>
          <a:prstGeom prst="rect">
            <a:avLst/>
          </a:prstGeom>
        </p:spPr>
      </p:pic>
      <p:pic>
        <p:nvPicPr>
          <p:cNvPr id="9" name="Picture 8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232EF5C4-D60E-6953-7190-907FB69CE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474">
            <a:off x="11153395" y="140853"/>
            <a:ext cx="899685" cy="986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F01E1-D062-CBCD-1468-D6A842DEE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8"/>
            <a:ext cx="6605843" cy="1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23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DE1C-5EBB-547F-7FBF-96FB4A29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0488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4: Enzyme capsules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594C-AC6F-3640-D5E7-3DD44D401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96109"/>
            <a:ext cx="6347691" cy="4420610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Enzyme capsules replace the enzymes that are normally released by the pancreas.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These help break down food more effectively and mean nutrients can be extracted from food. 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Enzyme capsules need to be taken with every meal and the exact amount varies from person to person.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If a person with cystic fibrosis takes too few, they may not absorb the nutrients they need.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If they take too many, they could cause damage to their intestines. </a:t>
            </a:r>
          </a:p>
        </p:txBody>
      </p:sp>
      <p:pic>
        <p:nvPicPr>
          <p:cNvPr id="6" name="Picture 5" descr="A group of white pills on a white surface&#10;&#10;Description automatically generated">
            <a:extLst>
              <a:ext uri="{FF2B5EF4-FFF2-40B4-BE49-F238E27FC236}">
                <a16:creationId xmlns:a16="http://schemas.microsoft.com/office/drawing/2014/main" id="{81B2FD52-F834-7C38-8BDE-843B4C948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r="16318"/>
          <a:stretch/>
        </p:blipFill>
        <p:spPr>
          <a:xfrm rot="4819496">
            <a:off x="6796201" y="1566080"/>
            <a:ext cx="6570658" cy="5866835"/>
          </a:xfrm>
          <a:prstGeom prst="rect">
            <a:avLst/>
          </a:prstGeom>
        </p:spPr>
      </p:pic>
      <p:pic>
        <p:nvPicPr>
          <p:cNvPr id="8" name="Picture 7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79FCC052-6C08-E719-5E8A-FF1AB2A2A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11269055" y="255286"/>
            <a:ext cx="613112" cy="672245"/>
          </a:xfrm>
          <a:prstGeom prst="rect">
            <a:avLst/>
          </a:prstGeom>
        </p:spPr>
      </p:pic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5155EE6-C8B2-4F28-22B5-D9C28016E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673">
            <a:off x="10591334" y="638077"/>
            <a:ext cx="467921" cy="513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237BC-3309-DE54-4115-6E6375A3A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7620506" cy="1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7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69E0C621-C18D-33F6-1EA4-C0534DF99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960">
            <a:off x="-2833290" y="-3575802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FB681-5810-E57C-779F-E7083FCB5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7620506" cy="135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68F4F-517B-F669-6568-98D5E2BC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6237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5: Physical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2593-53D0-6E4B-5DC6-863A37FC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88242"/>
            <a:ext cx="6289964" cy="47073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825500">
              <a:lnSpc>
                <a:spcPct val="120000"/>
              </a:lnSpc>
              <a:buNone/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Being physically active leads to a host of benefits for people with cystic fibrosis. </a:t>
            </a:r>
          </a:p>
          <a:p>
            <a:pPr marL="0" indent="0" defTabSz="825500">
              <a:lnSpc>
                <a:spcPct val="120000"/>
              </a:lnSpc>
              <a:buNone/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Amongst other things it: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improves lung function and clears mucus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improves bone density and makes them stronger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increases muscle strength and improves posture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aids digestion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is excellent for mental health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39718CEA-8576-3ED1-1B63-4061E65FF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4769">
            <a:off x="7031907" y="5898519"/>
            <a:ext cx="612531" cy="671608"/>
          </a:xfrm>
          <a:prstGeom prst="rect">
            <a:avLst/>
          </a:prstGeom>
        </p:spPr>
      </p:pic>
      <p:pic>
        <p:nvPicPr>
          <p:cNvPr id="12" name="Picture 11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C5506786-96D4-1463-7656-6971FC79A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178">
            <a:off x="10781776" y="201061"/>
            <a:ext cx="1113099" cy="1220453"/>
          </a:xfrm>
          <a:prstGeom prst="rect">
            <a:avLst/>
          </a:prstGeom>
        </p:spPr>
      </p:pic>
      <p:pic>
        <p:nvPicPr>
          <p:cNvPr id="7" name="Picture 6" descr="A person in a wheelchair lifting a barbell&#10;&#10;Description automatically generated">
            <a:extLst>
              <a:ext uri="{FF2B5EF4-FFF2-40B4-BE49-F238E27FC236}">
                <a16:creationId xmlns:a16="http://schemas.microsoft.com/office/drawing/2014/main" id="{2F37E3A8-9E7D-7B2F-8AA3-B7C9A34B0D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r="25670"/>
          <a:stretch/>
        </p:blipFill>
        <p:spPr>
          <a:xfrm>
            <a:off x="6808299" y="1379607"/>
            <a:ext cx="5383701" cy="520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28CC93-FCBF-31E8-1BE2-ED580AB8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0165" y="-4327473"/>
            <a:ext cx="12364445" cy="11431600"/>
          </a:xfrm>
          <a:prstGeom prst="rect">
            <a:avLst/>
          </a:prstGeom>
        </p:spPr>
      </p:pic>
      <p:pic>
        <p:nvPicPr>
          <p:cNvPr id="9" name="Picture 8" descr="A group of different fruits and vegetables&#10;&#10;Description automatically generated">
            <a:extLst>
              <a:ext uri="{FF2B5EF4-FFF2-40B4-BE49-F238E27FC236}">
                <a16:creationId xmlns:a16="http://schemas.microsoft.com/office/drawing/2014/main" id="{87938831-7E9F-2FC1-B9B2-4EDE567B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r="18783"/>
          <a:stretch/>
        </p:blipFill>
        <p:spPr>
          <a:xfrm>
            <a:off x="6528938" y="563810"/>
            <a:ext cx="6321422" cy="6044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8B38E-3899-31B2-9DBB-C6AE4B86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6: Diet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B0FF-4B86-267C-2553-E8C505987A2F}"/>
              </a:ext>
            </a:extLst>
          </p:cNvPr>
          <p:cNvSpPr txBox="1"/>
          <p:nvPr/>
        </p:nvSpPr>
        <p:spPr>
          <a:xfrm>
            <a:off x="627652" y="1805369"/>
            <a:ext cx="59067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The energy needs of people with cystic fibrosis are estimated to be around twice that of people without it.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Therefore, high-calorie, high-fat diets are recommended. 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The ideal weight varies from person to person.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Eating enough calories to maintain a healthy weight can be a struggle for some people with CF as it is difficult to eat when feeling poorly. </a:t>
            </a:r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F586368D-5847-67D3-7A6E-F28E9B7C0C4F}"/>
              </a:ext>
            </a:extLst>
          </p:cNvPr>
          <p:cNvSpPr/>
          <p:nvPr/>
        </p:nvSpPr>
        <p:spPr>
          <a:xfrm>
            <a:off x="767164" y="1388327"/>
            <a:ext cx="4630746" cy="59919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000144EE-2E78-CF96-5FF5-E633AB87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6181">
            <a:off x="11338549" y="322269"/>
            <a:ext cx="440588" cy="483081"/>
          </a:xfrm>
          <a:prstGeom prst="rect">
            <a:avLst/>
          </a:prstGeom>
        </p:spPr>
      </p:pic>
      <p:pic>
        <p:nvPicPr>
          <p:cNvPr id="17" name="Picture 16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12744C8B-5BE1-64DD-2B37-A82308913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6744000" y="5758404"/>
            <a:ext cx="689985" cy="75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0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3779-EF69-516E-E7DC-F7E59F78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6" y="53566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Now, for all six treatments…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98495-6F63-6D86-FF68-81421E794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22" y="2201618"/>
            <a:ext cx="6668730" cy="39117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3200" b="1" dirty="0">
                <a:solidFill>
                  <a:schemeClr val="bg1"/>
                </a:solidFill>
                <a:latin typeface="Museo Sans 700" panose="02000000000000000000" pitchFamily="2" charset="77"/>
              </a:rPr>
              <a:t>Create a simple image, icon, graphic or diagram that visually represents it. </a:t>
            </a:r>
          </a:p>
          <a:p>
            <a:pPr defTabSz="825500">
              <a:lnSpc>
                <a:spcPct val="100000"/>
              </a:lnSpc>
              <a:defRPr sz="5500" b="1"/>
            </a:pPr>
            <a:endParaRPr lang="en-GB" sz="3200" b="1" dirty="0">
              <a:solidFill>
                <a:schemeClr val="bg1"/>
              </a:solidFill>
              <a:latin typeface="Museo Sans 700" panose="02000000000000000000" pitchFamily="2" charset="77"/>
            </a:endParaRPr>
          </a:p>
          <a:p>
            <a:pPr defTabSz="825500">
              <a:lnSpc>
                <a:spcPct val="100000"/>
              </a:lnSpc>
              <a:defRPr sz="5500" b="1"/>
            </a:pPr>
            <a:r>
              <a:rPr lang="en-GB" sz="3200" b="1" dirty="0">
                <a:solidFill>
                  <a:schemeClr val="bg1"/>
                </a:solidFill>
                <a:latin typeface="Museo Sans 700" panose="02000000000000000000" pitchFamily="2" charset="77"/>
              </a:rPr>
              <a:t>What image would be a good representation of a high-fat diet, for example?</a:t>
            </a:r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E923332B-F58D-3E81-56A7-B04C6927E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>
            <a:off x="7837623" y="1758493"/>
            <a:ext cx="4023942" cy="3720353"/>
          </a:xfrm>
          <a:prstGeom prst="rect">
            <a:avLst/>
          </a:prstGeom>
        </p:spPr>
      </p:pic>
      <p:pic>
        <p:nvPicPr>
          <p:cNvPr id="7" name="Picture 6" descr="A yellow and black question mark&#10;&#10;Description automatically generated">
            <a:extLst>
              <a:ext uri="{FF2B5EF4-FFF2-40B4-BE49-F238E27FC236}">
                <a16:creationId xmlns:a16="http://schemas.microsoft.com/office/drawing/2014/main" id="{5B22433A-7AE9-FE09-2ABD-AFD46BA783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20" y="2201618"/>
            <a:ext cx="1425976" cy="2613269"/>
          </a:xfrm>
          <a:prstGeom prst="rect">
            <a:avLst/>
          </a:prstGeom>
        </p:spPr>
      </p:pic>
      <p:pic>
        <p:nvPicPr>
          <p:cNvPr id="10" name="Picture 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80DA687-056E-A6EA-A886-6DB41D357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 flipV="1">
            <a:off x="10772333" y="5399234"/>
            <a:ext cx="742957" cy="686904"/>
          </a:xfrm>
          <a:prstGeom prst="rect">
            <a:avLst/>
          </a:prstGeom>
        </p:spPr>
      </p:pic>
      <p:pic>
        <p:nvPicPr>
          <p:cNvPr id="11" name="Picture 1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0D9A9D78-A2C0-884A-F489-7672BED89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 flipV="1">
            <a:off x="11450986" y="5976668"/>
            <a:ext cx="514435" cy="475623"/>
          </a:xfrm>
          <a:prstGeom prst="rect">
            <a:avLst/>
          </a:prstGeom>
        </p:spPr>
      </p:pic>
      <p:pic>
        <p:nvPicPr>
          <p:cNvPr id="12" name="Picture 1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6890763C-63F0-556B-D36D-82D1F15800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 flipV="1">
            <a:off x="11628177" y="6541997"/>
            <a:ext cx="160053" cy="147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5A1438-DB58-AF72-2FD2-6339DD4F6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1" y="1491754"/>
            <a:ext cx="7300295" cy="1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33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9AA-5E57-4E94-0364-B8EFCC15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52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Can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C3E5-E242-D815-8CA5-E8F59529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691"/>
            <a:ext cx="10515600" cy="433802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698500" indent="-698500" defTabSz="825500">
              <a:lnSpc>
                <a:spcPct val="100000"/>
              </a:lnSpc>
              <a:defRPr sz="5500" b="1"/>
            </a:pPr>
            <a:r>
              <a:rPr lang="en-GB" sz="36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Explain why some people develop cystic fibrosis?</a:t>
            </a:r>
          </a:p>
          <a:p>
            <a:pPr marL="698500" indent="-698500" defTabSz="825500">
              <a:lnSpc>
                <a:spcPct val="100000"/>
              </a:lnSpc>
              <a:defRPr sz="5500" b="1"/>
            </a:pPr>
            <a:endParaRPr lang="en-GB" sz="3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  <a:p>
            <a:pPr marL="698500" indent="-698500" defTabSz="825500">
              <a:lnSpc>
                <a:spcPct val="100000"/>
              </a:lnSpc>
              <a:defRPr sz="5500" b="1"/>
            </a:pPr>
            <a:r>
              <a:rPr lang="en-GB" sz="36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Describe how cystic fibrosis can impact the lives of people who have it?</a:t>
            </a:r>
          </a:p>
          <a:p>
            <a:pPr marL="698500" indent="-698500" defTabSz="825500">
              <a:lnSpc>
                <a:spcPct val="100000"/>
              </a:lnSpc>
              <a:defRPr sz="5500" b="1"/>
            </a:pPr>
            <a:endParaRPr lang="en-GB" sz="3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  <a:p>
            <a:pPr marL="698500" indent="-698500" defTabSz="825500">
              <a:lnSpc>
                <a:spcPct val="100000"/>
              </a:lnSpc>
              <a:defRPr sz="5500" b="1"/>
            </a:pPr>
            <a:r>
              <a:rPr lang="en-GB" sz="36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Tell someone what some of the treatments available for cystic fibrosis are? </a:t>
            </a:r>
            <a:endParaRPr lang="en-GB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pic>
        <p:nvPicPr>
          <p:cNvPr id="7" name="Picture 6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486D85B4-B1F5-5597-9C45-0932FECEF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0" y="5809129"/>
            <a:ext cx="766068" cy="839953"/>
          </a:xfrm>
          <a:prstGeom prst="rect">
            <a:avLst/>
          </a:prstGeom>
        </p:spPr>
      </p:pic>
      <p:pic>
        <p:nvPicPr>
          <p:cNvPr id="10" name="Picture 9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73F9330C-ECED-6D8D-61B6-3C5E83538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068">
            <a:off x="8613637" y="-1471888"/>
            <a:ext cx="2938134" cy="4260294"/>
          </a:xfrm>
          <a:prstGeom prst="rect">
            <a:avLst/>
          </a:prstGeom>
        </p:spPr>
      </p:pic>
      <p:pic>
        <p:nvPicPr>
          <p:cNvPr id="4" name="Picture 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3AF4E1F7-7B44-B7EF-ABAC-4E1E6491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4877">
            <a:off x="4899869" y="437180"/>
            <a:ext cx="520419" cy="570612"/>
          </a:xfrm>
          <a:prstGeom prst="rect">
            <a:avLst/>
          </a:prstGeom>
        </p:spPr>
      </p:pic>
      <p:pic>
        <p:nvPicPr>
          <p:cNvPr id="8" name="Picture 7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2B7AB8DD-F5C9-F40D-8102-C426090F0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612">
            <a:off x="10902107" y="4888901"/>
            <a:ext cx="903385" cy="990514"/>
          </a:xfrm>
          <a:prstGeom prst="rect">
            <a:avLst/>
          </a:prstGeom>
        </p:spPr>
      </p:pic>
      <p:sp>
        <p:nvSpPr>
          <p:cNvPr id="9" name="Graphic 7">
            <a:extLst>
              <a:ext uri="{FF2B5EF4-FFF2-40B4-BE49-F238E27FC236}">
                <a16:creationId xmlns:a16="http://schemas.microsoft.com/office/drawing/2014/main" id="{66DF0ACA-FDAA-8434-8053-6D3BC5A79543}"/>
              </a:ext>
            </a:extLst>
          </p:cNvPr>
          <p:cNvSpPr/>
          <p:nvPr/>
        </p:nvSpPr>
        <p:spPr>
          <a:xfrm>
            <a:off x="838200" y="1451946"/>
            <a:ext cx="2592748" cy="103016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chemeClr val="bg1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CC506D65-BFD4-98AB-A7A3-E9206DD3D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612">
            <a:off x="10894965" y="6167620"/>
            <a:ext cx="494067" cy="5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3D2D9-24DA-5453-BA19-9A8AA7D9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78695"/>
            <a:ext cx="5660924" cy="4100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Cystic Fibrosis Trust </a:t>
            </a: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is a UK charity who support people with CF and help fund research into treatments for the condition.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Think about everything we have learnt today about people who have CF. Why do you think Cystic Fibrosis Trust use the phrase 'Uniting for a life unlimited' in their campaign work?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58D5711D-A1EE-E632-3E7B-776D14480726}"/>
              </a:ext>
            </a:extLst>
          </p:cNvPr>
          <p:cNvSpPr/>
          <p:nvPr/>
        </p:nvSpPr>
        <p:spPr>
          <a:xfrm rot="21355563">
            <a:off x="-1930112" y="-3923372"/>
            <a:ext cx="11333740" cy="6733560"/>
          </a:xfrm>
          <a:custGeom>
            <a:avLst/>
            <a:gdLst>
              <a:gd name="connsiteX0" fmla="*/ 2225280 w 4307627"/>
              <a:gd name="connsiteY0" fmla="*/ 1664 h 4158815"/>
              <a:gd name="connsiteX1" fmla="*/ 2519676 w 4307627"/>
              <a:gd name="connsiteY1" fmla="*/ 17661 h 4158815"/>
              <a:gd name="connsiteX2" fmla="*/ 2796603 w 4307627"/>
              <a:gd name="connsiteY2" fmla="*/ 40431 h 4158815"/>
              <a:gd name="connsiteX3" fmla="*/ 3019362 w 4307627"/>
              <a:gd name="connsiteY3" fmla="*/ 62064 h 4158815"/>
              <a:gd name="connsiteX4" fmla="*/ 3154156 w 4307627"/>
              <a:gd name="connsiteY4" fmla="*/ 114892 h 4158815"/>
              <a:gd name="connsiteX5" fmla="*/ 3412307 w 4307627"/>
              <a:gd name="connsiteY5" fmla="*/ 282143 h 4158815"/>
              <a:gd name="connsiteX6" fmla="*/ 3573445 w 4307627"/>
              <a:gd name="connsiteY6" fmla="*/ 397135 h 4158815"/>
              <a:gd name="connsiteX7" fmla="*/ 3897143 w 4307627"/>
              <a:gd name="connsiteY7" fmla="*/ 654671 h 4158815"/>
              <a:gd name="connsiteX8" fmla="*/ 4072278 w 4307627"/>
              <a:gd name="connsiteY8" fmla="*/ 823858 h 4158815"/>
              <a:gd name="connsiteX9" fmla="*/ 4156602 w 4307627"/>
              <a:gd name="connsiteY9" fmla="*/ 983992 h 4158815"/>
              <a:gd name="connsiteX10" fmla="*/ 4220955 w 4307627"/>
              <a:gd name="connsiteY10" fmla="*/ 1191946 h 4158815"/>
              <a:gd name="connsiteX11" fmla="*/ 4240414 w 4307627"/>
              <a:gd name="connsiteY11" fmla="*/ 1263332 h 4158815"/>
              <a:gd name="connsiteX12" fmla="*/ 4300386 w 4307627"/>
              <a:gd name="connsiteY12" fmla="*/ 1557359 h 4158815"/>
              <a:gd name="connsiteX13" fmla="*/ 4297256 w 4307627"/>
              <a:gd name="connsiteY13" fmla="*/ 1764174 h 4158815"/>
              <a:gd name="connsiteX14" fmla="*/ 4227669 w 4307627"/>
              <a:gd name="connsiteY14" fmla="*/ 2096968 h 4158815"/>
              <a:gd name="connsiteX15" fmla="*/ 4157513 w 4307627"/>
              <a:gd name="connsiteY15" fmla="*/ 2330823 h 4158815"/>
              <a:gd name="connsiteX16" fmla="*/ 4052363 w 4307627"/>
              <a:gd name="connsiteY16" fmla="*/ 2605437 h 4158815"/>
              <a:gd name="connsiteX17" fmla="*/ 3876489 w 4307627"/>
              <a:gd name="connsiteY17" fmla="*/ 2953032 h 4158815"/>
              <a:gd name="connsiteX18" fmla="*/ 3736915 w 4307627"/>
              <a:gd name="connsiteY18" fmla="*/ 3172143 h 4158815"/>
              <a:gd name="connsiteX19" fmla="*/ 3374014 w 4307627"/>
              <a:gd name="connsiteY19" fmla="*/ 3601940 h 4158815"/>
              <a:gd name="connsiteX20" fmla="*/ 3261126 w 4307627"/>
              <a:gd name="connsiteY20" fmla="*/ 3706629 h 4158815"/>
              <a:gd name="connsiteX21" fmla="*/ 3089917 w 4307627"/>
              <a:gd name="connsiteY21" fmla="*/ 3804201 h 4158815"/>
              <a:gd name="connsiteX22" fmla="*/ 2966389 w 4307627"/>
              <a:gd name="connsiteY22" fmla="*/ 3855606 h 4158815"/>
              <a:gd name="connsiteX23" fmla="*/ 2687414 w 4307627"/>
              <a:gd name="connsiteY23" fmla="*/ 3953065 h 4158815"/>
              <a:gd name="connsiteX24" fmla="*/ 2475124 w 4307627"/>
              <a:gd name="connsiteY24" fmla="*/ 4016538 h 4158815"/>
              <a:gd name="connsiteX25" fmla="*/ 2231027 w 4307627"/>
              <a:gd name="connsiteY25" fmla="*/ 4078873 h 4158815"/>
              <a:gd name="connsiteX26" fmla="*/ 1992393 w 4307627"/>
              <a:gd name="connsiteY26" fmla="*/ 4127716 h 4158815"/>
              <a:gd name="connsiteX27" fmla="*/ 1712564 w 4307627"/>
              <a:gd name="connsiteY27" fmla="*/ 4158513 h 4158815"/>
              <a:gd name="connsiteX28" fmla="*/ 1435921 w 4307627"/>
              <a:gd name="connsiteY28" fmla="*/ 4090884 h 4158815"/>
              <a:gd name="connsiteX29" fmla="*/ 1090430 w 4307627"/>
              <a:gd name="connsiteY29" fmla="*/ 3864316 h 4158815"/>
              <a:gd name="connsiteX30" fmla="*/ 586760 w 4307627"/>
              <a:gd name="connsiteY30" fmla="*/ 3397004 h 4158815"/>
              <a:gd name="connsiteX31" fmla="*/ 231654 w 4307627"/>
              <a:gd name="connsiteY31" fmla="*/ 2979845 h 4158815"/>
              <a:gd name="connsiteX32" fmla="*/ 54869 w 4307627"/>
              <a:gd name="connsiteY32" fmla="*/ 2704205 h 4158815"/>
              <a:gd name="connsiteX33" fmla="*/ 17998 w 4307627"/>
              <a:gd name="connsiteY33" fmla="*/ 2566158 h 4158815"/>
              <a:gd name="connsiteX34" fmla="*/ 872 w 4307627"/>
              <a:gd name="connsiteY34" fmla="*/ 2318811 h 4158815"/>
              <a:gd name="connsiteX35" fmla="*/ 2692 w 4307627"/>
              <a:gd name="connsiteY35" fmla="*/ 2044994 h 4158815"/>
              <a:gd name="connsiteX36" fmla="*/ 19591 w 4307627"/>
              <a:gd name="connsiteY36" fmla="*/ 1767646 h 4158815"/>
              <a:gd name="connsiteX37" fmla="*/ 38994 w 4307627"/>
              <a:gd name="connsiteY37" fmla="*/ 1630965 h 4158815"/>
              <a:gd name="connsiteX38" fmla="*/ 75921 w 4307627"/>
              <a:gd name="connsiteY38" fmla="*/ 1558042 h 4158815"/>
              <a:gd name="connsiteX39" fmla="*/ 192963 w 4307627"/>
              <a:gd name="connsiteY39" fmla="*/ 1379007 h 4158815"/>
              <a:gd name="connsiteX40" fmla="*/ 353190 w 4307627"/>
              <a:gd name="connsiteY40" fmla="*/ 1144583 h 4158815"/>
              <a:gd name="connsiteX41" fmla="*/ 487643 w 4307627"/>
              <a:gd name="connsiteY41" fmla="*/ 957863 h 4158815"/>
              <a:gd name="connsiteX42" fmla="*/ 633247 w 4307627"/>
              <a:gd name="connsiteY42" fmla="*/ 759416 h 4158815"/>
              <a:gd name="connsiteX43" fmla="*/ 807073 w 4307627"/>
              <a:gd name="connsiteY43" fmla="*/ 535011 h 4158815"/>
              <a:gd name="connsiteX44" fmla="*/ 976291 w 4307627"/>
              <a:gd name="connsiteY44" fmla="*/ 343510 h 4158815"/>
              <a:gd name="connsiteX45" fmla="*/ 1106817 w 4307627"/>
              <a:gd name="connsiteY45" fmla="*/ 271440 h 4158815"/>
              <a:gd name="connsiteX46" fmla="*/ 1441611 w 4307627"/>
              <a:gd name="connsiteY46" fmla="*/ 157473 h 4158815"/>
              <a:gd name="connsiteX47" fmla="*/ 1722976 w 4307627"/>
              <a:gd name="connsiteY47" fmla="*/ 81476 h 4158815"/>
              <a:gd name="connsiteX48" fmla="*/ 2049349 w 4307627"/>
              <a:gd name="connsiteY48" fmla="*/ 13107 h 4158815"/>
              <a:gd name="connsiteX49" fmla="*/ 2225280 w 4307627"/>
              <a:gd name="connsiteY49" fmla="*/ 1664 h 41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307627" h="4158815">
                <a:moveTo>
                  <a:pt x="2225280" y="1664"/>
                </a:moveTo>
                <a:cubicBezTo>
                  <a:pt x="2320188" y="5023"/>
                  <a:pt x="2419989" y="10203"/>
                  <a:pt x="2519676" y="17661"/>
                </a:cubicBezTo>
                <a:cubicBezTo>
                  <a:pt x="2612023" y="24549"/>
                  <a:pt x="2704313" y="32177"/>
                  <a:pt x="2796603" y="40431"/>
                </a:cubicBezTo>
                <a:cubicBezTo>
                  <a:pt x="2870913" y="47035"/>
                  <a:pt x="2945052" y="55802"/>
                  <a:pt x="3019362" y="62064"/>
                </a:cubicBezTo>
                <a:cubicBezTo>
                  <a:pt x="3069889" y="66333"/>
                  <a:pt x="3112108" y="90755"/>
                  <a:pt x="3154156" y="114892"/>
                </a:cubicBezTo>
                <a:cubicBezTo>
                  <a:pt x="3243146" y="165955"/>
                  <a:pt x="3328267" y="223166"/>
                  <a:pt x="3412307" y="282143"/>
                </a:cubicBezTo>
                <a:cubicBezTo>
                  <a:pt x="3466304" y="320056"/>
                  <a:pt x="3520927" y="357229"/>
                  <a:pt x="3573445" y="397135"/>
                </a:cubicBezTo>
                <a:cubicBezTo>
                  <a:pt x="3683146" y="480646"/>
                  <a:pt x="3793132" y="563987"/>
                  <a:pt x="3897143" y="654671"/>
                </a:cubicBezTo>
                <a:cubicBezTo>
                  <a:pt x="3958309" y="708012"/>
                  <a:pt x="4019248" y="761807"/>
                  <a:pt x="4072278" y="823858"/>
                </a:cubicBezTo>
                <a:cubicBezTo>
                  <a:pt x="4112676" y="871050"/>
                  <a:pt x="4136517" y="926553"/>
                  <a:pt x="4156602" y="983992"/>
                </a:cubicBezTo>
                <a:cubicBezTo>
                  <a:pt x="4180556" y="1052532"/>
                  <a:pt x="4203146" y="1121471"/>
                  <a:pt x="4220955" y="1191946"/>
                </a:cubicBezTo>
                <a:cubicBezTo>
                  <a:pt x="4226986" y="1215855"/>
                  <a:pt x="4234554" y="1239366"/>
                  <a:pt x="4240414" y="1263332"/>
                </a:cubicBezTo>
                <a:cubicBezTo>
                  <a:pt x="4264198" y="1360563"/>
                  <a:pt x="4284568" y="1458591"/>
                  <a:pt x="4300386" y="1557359"/>
                </a:cubicBezTo>
                <a:cubicBezTo>
                  <a:pt x="4311367" y="1626069"/>
                  <a:pt x="4309490" y="1695008"/>
                  <a:pt x="4297256" y="1764174"/>
                </a:cubicBezTo>
                <a:cubicBezTo>
                  <a:pt x="4277513" y="1875864"/>
                  <a:pt x="4255891" y="1987156"/>
                  <a:pt x="4227669" y="2096968"/>
                </a:cubicBezTo>
                <a:cubicBezTo>
                  <a:pt x="4207413" y="2175811"/>
                  <a:pt x="4183629" y="2253687"/>
                  <a:pt x="4157513" y="2330823"/>
                </a:cubicBezTo>
                <a:cubicBezTo>
                  <a:pt x="4126047" y="2423727"/>
                  <a:pt x="4091624" y="2515550"/>
                  <a:pt x="4052363" y="2605437"/>
                </a:cubicBezTo>
                <a:cubicBezTo>
                  <a:pt x="4000301" y="2724585"/>
                  <a:pt x="3942491" y="2840830"/>
                  <a:pt x="3876489" y="2953032"/>
                </a:cubicBezTo>
                <a:cubicBezTo>
                  <a:pt x="3832562" y="3027777"/>
                  <a:pt x="3786019" y="3100700"/>
                  <a:pt x="3736915" y="3172143"/>
                </a:cubicBezTo>
                <a:cubicBezTo>
                  <a:pt x="3630173" y="3327553"/>
                  <a:pt x="3508751" y="3470269"/>
                  <a:pt x="3374014" y="3601940"/>
                </a:cubicBezTo>
                <a:cubicBezTo>
                  <a:pt x="3337257" y="3637861"/>
                  <a:pt x="3299817" y="3672871"/>
                  <a:pt x="3261126" y="3706629"/>
                </a:cubicBezTo>
                <a:cubicBezTo>
                  <a:pt x="3210600" y="3750690"/>
                  <a:pt x="3149775" y="3776762"/>
                  <a:pt x="3089917" y="3804201"/>
                </a:cubicBezTo>
                <a:cubicBezTo>
                  <a:pt x="3049405" y="3822759"/>
                  <a:pt x="3007812" y="3839040"/>
                  <a:pt x="2966389" y="3855606"/>
                </a:cubicBezTo>
                <a:cubicBezTo>
                  <a:pt x="2874839" y="3892210"/>
                  <a:pt x="2781525" y="3923690"/>
                  <a:pt x="2687414" y="3953065"/>
                </a:cubicBezTo>
                <a:cubicBezTo>
                  <a:pt x="2616916" y="3975095"/>
                  <a:pt x="2546532" y="3997638"/>
                  <a:pt x="2475124" y="4016538"/>
                </a:cubicBezTo>
                <a:cubicBezTo>
                  <a:pt x="2393929" y="4037942"/>
                  <a:pt x="2312848" y="4059745"/>
                  <a:pt x="2231027" y="4078873"/>
                </a:cubicBezTo>
                <a:cubicBezTo>
                  <a:pt x="2151881" y="4097374"/>
                  <a:pt x="2072393" y="4113826"/>
                  <a:pt x="1992393" y="4127716"/>
                </a:cubicBezTo>
                <a:cubicBezTo>
                  <a:pt x="1899875" y="4143826"/>
                  <a:pt x="1806618" y="4155098"/>
                  <a:pt x="1712564" y="4158513"/>
                </a:cubicBezTo>
                <a:cubicBezTo>
                  <a:pt x="1613901" y="4162043"/>
                  <a:pt x="1523033" y="4134376"/>
                  <a:pt x="1435921" y="4090884"/>
                </a:cubicBezTo>
                <a:cubicBezTo>
                  <a:pt x="1311824" y="4029005"/>
                  <a:pt x="1198937" y="3950161"/>
                  <a:pt x="1090430" y="3864316"/>
                </a:cubicBezTo>
                <a:cubicBezTo>
                  <a:pt x="910174" y="3721828"/>
                  <a:pt x="744371" y="3563856"/>
                  <a:pt x="586760" y="3397004"/>
                </a:cubicBezTo>
                <a:cubicBezTo>
                  <a:pt x="461184" y="3264080"/>
                  <a:pt x="341640" y="3125976"/>
                  <a:pt x="231654" y="2979845"/>
                </a:cubicBezTo>
                <a:cubicBezTo>
                  <a:pt x="165822" y="2892405"/>
                  <a:pt x="103005" y="2803087"/>
                  <a:pt x="54869" y="2704205"/>
                </a:cubicBezTo>
                <a:cubicBezTo>
                  <a:pt x="33532" y="2660372"/>
                  <a:pt x="23404" y="2613919"/>
                  <a:pt x="17998" y="2566158"/>
                </a:cubicBezTo>
                <a:cubicBezTo>
                  <a:pt x="8724" y="2483956"/>
                  <a:pt x="2408" y="2401526"/>
                  <a:pt x="872" y="2318811"/>
                </a:cubicBezTo>
                <a:cubicBezTo>
                  <a:pt x="-778" y="2227558"/>
                  <a:pt x="-39" y="2136304"/>
                  <a:pt x="2692" y="2044994"/>
                </a:cubicBezTo>
                <a:cubicBezTo>
                  <a:pt x="5480" y="1952374"/>
                  <a:pt x="11341" y="1859925"/>
                  <a:pt x="19591" y="1767646"/>
                </a:cubicBezTo>
                <a:cubicBezTo>
                  <a:pt x="23688" y="1721763"/>
                  <a:pt x="29378" y="1675994"/>
                  <a:pt x="38994" y="1630965"/>
                </a:cubicBezTo>
                <a:cubicBezTo>
                  <a:pt x="44798" y="1603868"/>
                  <a:pt x="61412" y="1581097"/>
                  <a:pt x="75921" y="1558042"/>
                </a:cubicBezTo>
                <a:cubicBezTo>
                  <a:pt x="113816" y="1497643"/>
                  <a:pt x="152280" y="1437642"/>
                  <a:pt x="192963" y="1379007"/>
                </a:cubicBezTo>
                <a:cubicBezTo>
                  <a:pt x="246903" y="1301245"/>
                  <a:pt x="299079" y="1222231"/>
                  <a:pt x="353190" y="1144583"/>
                </a:cubicBezTo>
                <a:cubicBezTo>
                  <a:pt x="397059" y="1081679"/>
                  <a:pt x="442521" y="1019856"/>
                  <a:pt x="487643" y="957863"/>
                </a:cubicBezTo>
                <a:cubicBezTo>
                  <a:pt x="535893" y="891487"/>
                  <a:pt x="583802" y="824882"/>
                  <a:pt x="633247" y="759416"/>
                </a:cubicBezTo>
                <a:cubicBezTo>
                  <a:pt x="690317" y="683988"/>
                  <a:pt x="748467" y="609301"/>
                  <a:pt x="807073" y="535011"/>
                </a:cubicBezTo>
                <a:cubicBezTo>
                  <a:pt x="859876" y="468065"/>
                  <a:pt x="913702" y="401803"/>
                  <a:pt x="976291" y="343510"/>
                </a:cubicBezTo>
                <a:cubicBezTo>
                  <a:pt x="1013787" y="308613"/>
                  <a:pt x="1060729" y="290454"/>
                  <a:pt x="1106817" y="271440"/>
                </a:cubicBezTo>
                <a:cubicBezTo>
                  <a:pt x="1215949" y="226354"/>
                  <a:pt x="1328496" y="191230"/>
                  <a:pt x="1441611" y="157473"/>
                </a:cubicBezTo>
                <a:cubicBezTo>
                  <a:pt x="1534754" y="129636"/>
                  <a:pt x="1628922" y="105726"/>
                  <a:pt x="1722976" y="81476"/>
                </a:cubicBezTo>
                <a:cubicBezTo>
                  <a:pt x="1830743" y="53695"/>
                  <a:pt x="1939761" y="31779"/>
                  <a:pt x="2049349" y="13107"/>
                </a:cubicBezTo>
                <a:cubicBezTo>
                  <a:pt x="2105622" y="3486"/>
                  <a:pt x="2162748" y="-3288"/>
                  <a:pt x="2225280" y="1664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66B54-2AB7-9A2D-D341-FB73DE6A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593418"/>
            <a:ext cx="6771861" cy="639536"/>
          </a:xfrm>
          <a:prstGeom prst="rect">
            <a:avLst/>
          </a:prstGeom>
        </p:spPr>
      </p:pic>
      <p:sp>
        <p:nvSpPr>
          <p:cNvPr id="12" name="Graphic 10">
            <a:extLst>
              <a:ext uri="{FF2B5EF4-FFF2-40B4-BE49-F238E27FC236}">
                <a16:creationId xmlns:a16="http://schemas.microsoft.com/office/drawing/2014/main" id="{B5AF2D5B-2ED7-1A56-9706-FA1FD0C0C61A}"/>
              </a:ext>
            </a:extLst>
          </p:cNvPr>
          <p:cNvSpPr/>
          <p:nvPr/>
        </p:nvSpPr>
        <p:spPr>
          <a:xfrm rot="2517304">
            <a:off x="-739428" y="3236310"/>
            <a:ext cx="4842430" cy="4409391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Picture 1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CC6CFDF8-57A3-9A91-378C-18302E1D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3793434"/>
            <a:ext cx="2402187" cy="2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5D36-6C47-0201-01FE-89379E03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96" y="68103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In this lesson, we’ll learn...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C9550C-2C52-6222-09B8-05BE71E90D02}"/>
              </a:ext>
            </a:extLst>
          </p:cNvPr>
          <p:cNvGrpSpPr/>
          <p:nvPr/>
        </p:nvGrpSpPr>
        <p:grpSpPr>
          <a:xfrm>
            <a:off x="784396" y="2472176"/>
            <a:ext cx="6743959" cy="956824"/>
            <a:chOff x="434082" y="3130011"/>
            <a:chExt cx="6743959" cy="956824"/>
          </a:xfrm>
        </p:grpSpPr>
        <p:pic>
          <p:nvPicPr>
            <p:cNvPr id="8" name="Picture 7" descr="A red star with black background&#10;&#10;Description automatically generated">
              <a:extLst>
                <a:ext uri="{FF2B5EF4-FFF2-40B4-BE49-F238E27FC236}">
                  <a16:creationId xmlns:a16="http://schemas.microsoft.com/office/drawing/2014/main" id="{AED7B3AF-472F-16A2-E92E-10AFE5A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82" y="3130011"/>
              <a:ext cx="342255" cy="375264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4463B77B-AE0E-66A2-5EE9-64DBC678AAB4}"/>
                </a:ext>
              </a:extLst>
            </p:cNvPr>
            <p:cNvSpPr txBox="1">
              <a:spLocks/>
            </p:cNvSpPr>
            <p:nvPr/>
          </p:nvSpPr>
          <p:spPr>
            <a:xfrm>
              <a:off x="776337" y="3165908"/>
              <a:ext cx="6401704" cy="9209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25500">
                <a:buNone/>
                <a:defRPr sz="5500" b="1"/>
              </a:pPr>
              <a:r>
                <a:rPr lang="en-GB" sz="2400" b="1" dirty="0">
                  <a:solidFill>
                    <a:schemeClr val="bg1"/>
                  </a:solidFill>
                  <a:latin typeface="Museo Sans 700" panose="02000000000000000000" pitchFamily="2" charset="77"/>
                </a:rPr>
                <a:t>Why some people develop cystic fibrosis.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5B32B-8618-EE6F-EF17-E203EA1F22EC}"/>
              </a:ext>
            </a:extLst>
          </p:cNvPr>
          <p:cNvGrpSpPr/>
          <p:nvPr/>
        </p:nvGrpSpPr>
        <p:grpSpPr>
          <a:xfrm>
            <a:off x="784396" y="3589839"/>
            <a:ext cx="7005886" cy="920927"/>
            <a:chOff x="448864" y="4033637"/>
            <a:chExt cx="7005886" cy="920927"/>
          </a:xfrm>
        </p:grpSpPr>
        <p:pic>
          <p:nvPicPr>
            <p:cNvPr id="11" name="Picture 10" descr="A green star with black background&#10;&#10;Description automatically generated">
              <a:extLst>
                <a:ext uri="{FF2B5EF4-FFF2-40B4-BE49-F238E27FC236}">
                  <a16:creationId xmlns:a16="http://schemas.microsoft.com/office/drawing/2014/main" id="{388E6820-A72B-E4D7-30AC-EF8C69AE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4" y="4033637"/>
              <a:ext cx="341064" cy="373958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1AF1D9B-E2BF-2311-DDE2-D39746478512}"/>
                </a:ext>
              </a:extLst>
            </p:cNvPr>
            <p:cNvSpPr txBox="1">
              <a:spLocks/>
            </p:cNvSpPr>
            <p:nvPr/>
          </p:nvSpPr>
          <p:spPr>
            <a:xfrm>
              <a:off x="776338" y="4033637"/>
              <a:ext cx="6678412" cy="9209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25500">
                <a:buNone/>
                <a:defRPr sz="5500" b="1"/>
              </a:pPr>
              <a:r>
                <a:rPr lang="en-GB" sz="2400" b="1" dirty="0">
                  <a:solidFill>
                    <a:schemeClr val="bg1"/>
                  </a:solidFill>
                  <a:latin typeface="Museo Sans 700" panose="02000000000000000000" pitchFamily="2" charset="77"/>
                </a:rPr>
                <a:t>How cystic fibrosis can impact the lives of people who have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949062-3596-272B-6E3F-27821C9A68CF}"/>
              </a:ext>
            </a:extLst>
          </p:cNvPr>
          <p:cNvGrpSpPr/>
          <p:nvPr/>
        </p:nvGrpSpPr>
        <p:grpSpPr>
          <a:xfrm>
            <a:off x="784396" y="4671605"/>
            <a:ext cx="6369782" cy="1249251"/>
            <a:chOff x="434082" y="4896678"/>
            <a:chExt cx="6369782" cy="1249251"/>
          </a:xfrm>
        </p:grpSpPr>
        <p:pic>
          <p:nvPicPr>
            <p:cNvPr id="14" name="Picture 13" descr="A blue star on a black background&#10;&#10;Description automatically generated">
              <a:extLst>
                <a:ext uri="{FF2B5EF4-FFF2-40B4-BE49-F238E27FC236}">
                  <a16:creationId xmlns:a16="http://schemas.microsoft.com/office/drawing/2014/main" id="{C81C85CA-1053-D53A-DA8F-E549F96F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82" y="4902149"/>
              <a:ext cx="341064" cy="373958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BAFA3A3-F2E0-D989-731F-C7A14BF2E4B9}"/>
                </a:ext>
              </a:extLst>
            </p:cNvPr>
            <p:cNvSpPr txBox="1">
              <a:spLocks/>
            </p:cNvSpPr>
            <p:nvPr/>
          </p:nvSpPr>
          <p:spPr>
            <a:xfrm>
              <a:off x="776339" y="4896678"/>
              <a:ext cx="6027525" cy="124925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25500">
                <a:buNone/>
                <a:defRPr sz="5500" b="1"/>
              </a:pPr>
              <a:r>
                <a:rPr lang="en-GB" sz="2400" b="1" dirty="0">
                  <a:solidFill>
                    <a:schemeClr val="bg1"/>
                  </a:solidFill>
                  <a:latin typeface="Museo Sans 700" panose="02000000000000000000" pitchFamily="2" charset="77"/>
                </a:rPr>
                <a:t>What some of the treatments available for cystic fibrosis are. </a:t>
              </a:r>
            </a:p>
          </p:txBody>
        </p:sp>
      </p:grpSp>
      <p:pic>
        <p:nvPicPr>
          <p:cNvPr id="18" name="Picture 17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168DDF0D-8BC5-6FF9-E81B-EC42B0663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7605697" y="-218097"/>
            <a:ext cx="4606674" cy="6679677"/>
          </a:xfrm>
          <a:prstGeom prst="rect">
            <a:avLst/>
          </a:prstGeom>
        </p:spPr>
      </p:pic>
      <p:sp>
        <p:nvSpPr>
          <p:cNvPr id="17" name="Graphic 15">
            <a:extLst>
              <a:ext uri="{FF2B5EF4-FFF2-40B4-BE49-F238E27FC236}">
                <a16:creationId xmlns:a16="http://schemas.microsoft.com/office/drawing/2014/main" id="{4C301ED8-F4A2-8B74-86DB-BE3F039C00E7}"/>
              </a:ext>
            </a:extLst>
          </p:cNvPr>
          <p:cNvSpPr/>
          <p:nvPr/>
        </p:nvSpPr>
        <p:spPr>
          <a:xfrm>
            <a:off x="954928" y="1609560"/>
            <a:ext cx="5754784" cy="120217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06F44C9E-D89F-B26C-A262-A2076EA1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1" y="781560"/>
            <a:ext cx="7509041" cy="2136030"/>
          </a:xfrm>
          <a:prstGeom prst="rect">
            <a:avLst/>
          </a:prstGeom>
        </p:spPr>
      </p:pic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EEC77581-5530-63EA-ED0E-2379A3B93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2" y="4403549"/>
            <a:ext cx="10028218" cy="7002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AD5B4-0827-3E00-9CAE-94C2D266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6018"/>
            <a:ext cx="5431691" cy="5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FD2F-BECE-6AD4-C4ED-38B65431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8" y="321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Starter activity</a:t>
            </a:r>
          </a:p>
        </p:txBody>
      </p:sp>
      <p:sp>
        <p:nvSpPr>
          <p:cNvPr id="9" name="Graphic 15">
            <a:extLst>
              <a:ext uri="{FF2B5EF4-FFF2-40B4-BE49-F238E27FC236}">
                <a16:creationId xmlns:a16="http://schemas.microsoft.com/office/drawing/2014/main" id="{1F050069-45A7-8BCD-7E6C-8F248B831967}"/>
              </a:ext>
            </a:extLst>
          </p:cNvPr>
          <p:cNvSpPr/>
          <p:nvPr/>
        </p:nvSpPr>
        <p:spPr>
          <a:xfrm>
            <a:off x="693906" y="971922"/>
            <a:ext cx="3555542" cy="74275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C5419-D0B1-C408-5CBE-19C3D24E151C}"/>
              </a:ext>
            </a:extLst>
          </p:cNvPr>
          <p:cNvSpPr txBox="1"/>
          <p:nvPr/>
        </p:nvSpPr>
        <p:spPr>
          <a:xfrm>
            <a:off x="577586" y="114410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92240"/>
                </a:solidFill>
                <a:latin typeface="Museo Sans 500" panose="02000000000000000000" pitchFamily="2" charset="77"/>
              </a:rPr>
              <a:t>Match the term on the left to its definition on the right. </a:t>
            </a:r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3F9BE371-4878-71ED-F204-CF180C2AEE13}"/>
              </a:ext>
            </a:extLst>
          </p:cNvPr>
          <p:cNvSpPr/>
          <p:nvPr/>
        </p:nvSpPr>
        <p:spPr>
          <a:xfrm>
            <a:off x="1975777" y="2903113"/>
            <a:ext cx="1873850" cy="1635134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3" name="Graphic 29">
            <a:extLst>
              <a:ext uri="{FF2B5EF4-FFF2-40B4-BE49-F238E27FC236}">
                <a16:creationId xmlns:a16="http://schemas.microsoft.com/office/drawing/2014/main" id="{787A45C0-03DC-F890-0E71-29A751D22A51}"/>
              </a:ext>
            </a:extLst>
          </p:cNvPr>
          <p:cNvSpPr/>
          <p:nvPr/>
        </p:nvSpPr>
        <p:spPr>
          <a:xfrm>
            <a:off x="577265" y="1550143"/>
            <a:ext cx="2056120" cy="1635133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4" name="Graphic 27">
            <a:extLst>
              <a:ext uri="{FF2B5EF4-FFF2-40B4-BE49-F238E27FC236}">
                <a16:creationId xmlns:a16="http://schemas.microsoft.com/office/drawing/2014/main" id="{C0F1CF1B-630C-6439-8DD3-847809032FF7}"/>
              </a:ext>
            </a:extLst>
          </p:cNvPr>
          <p:cNvSpPr/>
          <p:nvPr/>
        </p:nvSpPr>
        <p:spPr>
          <a:xfrm>
            <a:off x="8978374" y="4804906"/>
            <a:ext cx="2985238" cy="2066958"/>
          </a:xfrm>
          <a:custGeom>
            <a:avLst/>
            <a:gdLst>
              <a:gd name="connsiteX0" fmla="*/ 1963483 w 3800847"/>
              <a:gd name="connsiteY0" fmla="*/ 1469 h 3669542"/>
              <a:gd name="connsiteX1" fmla="*/ 2223243 w 3800847"/>
              <a:gd name="connsiteY1" fmla="*/ 15583 h 3669542"/>
              <a:gd name="connsiteX2" fmla="*/ 2467591 w 3800847"/>
              <a:gd name="connsiteY2" fmla="*/ 35675 h 3669542"/>
              <a:gd name="connsiteX3" fmla="*/ 2664143 w 3800847"/>
              <a:gd name="connsiteY3" fmla="*/ 54762 h 3669542"/>
              <a:gd name="connsiteX4" fmla="*/ 2783079 w 3800847"/>
              <a:gd name="connsiteY4" fmla="*/ 101375 h 3669542"/>
              <a:gd name="connsiteX5" fmla="*/ 3010859 w 3800847"/>
              <a:gd name="connsiteY5" fmla="*/ 248949 h 3669542"/>
              <a:gd name="connsiteX6" fmla="*/ 3153039 w 3800847"/>
              <a:gd name="connsiteY6" fmla="*/ 350413 h 3669542"/>
              <a:gd name="connsiteX7" fmla="*/ 3438656 w 3800847"/>
              <a:gd name="connsiteY7" fmla="*/ 577651 h 3669542"/>
              <a:gd name="connsiteX8" fmla="*/ 3593186 w 3800847"/>
              <a:gd name="connsiteY8" fmla="*/ 726933 h 3669542"/>
              <a:gd name="connsiteX9" fmla="*/ 3667590 w 3800847"/>
              <a:gd name="connsiteY9" fmla="*/ 868229 h 3669542"/>
              <a:gd name="connsiteX10" fmla="*/ 3724372 w 3800847"/>
              <a:gd name="connsiteY10" fmla="*/ 1051717 h 3669542"/>
              <a:gd name="connsiteX11" fmla="*/ 3741542 w 3800847"/>
              <a:gd name="connsiteY11" fmla="*/ 1114705 h 3669542"/>
              <a:gd name="connsiteX12" fmla="*/ 3794458 w 3800847"/>
              <a:gd name="connsiteY12" fmla="*/ 1374140 h 3669542"/>
              <a:gd name="connsiteX13" fmla="*/ 3791697 w 3800847"/>
              <a:gd name="connsiteY13" fmla="*/ 1556624 h 3669542"/>
              <a:gd name="connsiteX14" fmla="*/ 3730296 w 3800847"/>
              <a:gd name="connsiteY14" fmla="*/ 1850265 h 3669542"/>
              <a:gd name="connsiteX15" fmla="*/ 3668394 w 3800847"/>
              <a:gd name="connsiteY15" fmla="*/ 2056608 h 3669542"/>
              <a:gd name="connsiteX16" fmla="*/ 3575615 w 3800847"/>
              <a:gd name="connsiteY16" fmla="*/ 2298915 h 3669542"/>
              <a:gd name="connsiteX17" fmla="*/ 3420431 w 3800847"/>
              <a:gd name="connsiteY17" fmla="*/ 2605617 h 3669542"/>
              <a:gd name="connsiteX18" fmla="*/ 3297278 w 3800847"/>
              <a:gd name="connsiteY18" fmla="*/ 2798950 h 3669542"/>
              <a:gd name="connsiteX19" fmla="*/ 2977071 w 3800847"/>
              <a:gd name="connsiteY19" fmla="*/ 3178183 h 3669542"/>
              <a:gd name="connsiteX20" fmla="*/ 2877464 w 3800847"/>
              <a:gd name="connsiteY20" fmla="*/ 3270555 h 3669542"/>
              <a:gd name="connsiteX21" fmla="*/ 2726398 w 3800847"/>
              <a:gd name="connsiteY21" fmla="*/ 3356648 h 3669542"/>
              <a:gd name="connsiteX22" fmla="*/ 2617403 w 3800847"/>
              <a:gd name="connsiteY22" fmla="*/ 3402005 h 3669542"/>
              <a:gd name="connsiteX23" fmla="*/ 2371248 w 3800847"/>
              <a:gd name="connsiteY23" fmla="*/ 3487998 h 3669542"/>
              <a:gd name="connsiteX24" fmla="*/ 2183933 w 3800847"/>
              <a:gd name="connsiteY24" fmla="*/ 3544004 h 3669542"/>
              <a:gd name="connsiteX25" fmla="*/ 1968553 w 3800847"/>
              <a:gd name="connsiteY25" fmla="*/ 3599005 h 3669542"/>
              <a:gd name="connsiteX26" fmla="*/ 1757994 w 3800847"/>
              <a:gd name="connsiteY26" fmla="*/ 3642102 h 3669542"/>
              <a:gd name="connsiteX27" fmla="*/ 1511086 w 3800847"/>
              <a:gd name="connsiteY27" fmla="*/ 3669276 h 3669542"/>
              <a:gd name="connsiteX28" fmla="*/ 1266989 w 3800847"/>
              <a:gd name="connsiteY28" fmla="*/ 3609604 h 3669542"/>
              <a:gd name="connsiteX29" fmla="*/ 962144 w 3800847"/>
              <a:gd name="connsiteY29" fmla="*/ 3409690 h 3669542"/>
              <a:gd name="connsiteX30" fmla="*/ 517730 w 3800847"/>
              <a:gd name="connsiteY30" fmla="*/ 2997357 h 3669542"/>
              <a:gd name="connsiteX31" fmla="*/ 204401 w 3800847"/>
              <a:gd name="connsiteY31" fmla="*/ 2629275 h 3669542"/>
              <a:gd name="connsiteX32" fmla="*/ 48414 w 3800847"/>
              <a:gd name="connsiteY32" fmla="*/ 2386064 h 3669542"/>
              <a:gd name="connsiteX33" fmla="*/ 15881 w 3800847"/>
              <a:gd name="connsiteY33" fmla="*/ 2264257 h 3669542"/>
              <a:gd name="connsiteX34" fmla="*/ 769 w 3800847"/>
              <a:gd name="connsiteY34" fmla="*/ 2046010 h 3669542"/>
              <a:gd name="connsiteX35" fmla="*/ 2376 w 3800847"/>
              <a:gd name="connsiteY35" fmla="*/ 1804406 h 3669542"/>
              <a:gd name="connsiteX36" fmla="*/ 17287 w 3800847"/>
              <a:gd name="connsiteY36" fmla="*/ 1559688 h 3669542"/>
              <a:gd name="connsiteX37" fmla="*/ 34407 w 3800847"/>
              <a:gd name="connsiteY37" fmla="*/ 1439087 h 3669542"/>
              <a:gd name="connsiteX38" fmla="*/ 66989 w 3800847"/>
              <a:gd name="connsiteY38" fmla="*/ 1374743 h 3669542"/>
              <a:gd name="connsiteX39" fmla="*/ 170261 w 3800847"/>
              <a:gd name="connsiteY39" fmla="*/ 1216771 h 3669542"/>
              <a:gd name="connsiteX40" fmla="*/ 311638 w 3800847"/>
              <a:gd name="connsiteY40" fmla="*/ 1009926 h 3669542"/>
              <a:gd name="connsiteX41" fmla="*/ 430273 w 3800847"/>
              <a:gd name="connsiteY41" fmla="*/ 845173 h 3669542"/>
              <a:gd name="connsiteX42" fmla="*/ 558747 w 3800847"/>
              <a:gd name="connsiteY42" fmla="*/ 670073 h 3669542"/>
              <a:gd name="connsiteX43" fmla="*/ 712123 w 3800847"/>
              <a:gd name="connsiteY43" fmla="*/ 472069 h 3669542"/>
              <a:gd name="connsiteX44" fmla="*/ 861433 w 3800847"/>
              <a:gd name="connsiteY44" fmla="*/ 303097 h 3669542"/>
              <a:gd name="connsiteX45" fmla="*/ 976603 w 3800847"/>
              <a:gd name="connsiteY45" fmla="*/ 239506 h 3669542"/>
              <a:gd name="connsiteX46" fmla="*/ 1272010 w 3800847"/>
              <a:gd name="connsiteY46" fmla="*/ 138947 h 3669542"/>
              <a:gd name="connsiteX47" fmla="*/ 1520273 w 3800847"/>
              <a:gd name="connsiteY47" fmla="*/ 71890 h 3669542"/>
              <a:gd name="connsiteX48" fmla="*/ 1808249 w 3800847"/>
              <a:gd name="connsiteY48" fmla="*/ 11565 h 3669542"/>
              <a:gd name="connsiteX49" fmla="*/ 1963483 w 3800847"/>
              <a:gd name="connsiteY49" fmla="*/ 1469 h 366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00847" h="3669542">
                <a:moveTo>
                  <a:pt x="1963483" y="1469"/>
                </a:moveTo>
                <a:cubicBezTo>
                  <a:pt x="2047224" y="4432"/>
                  <a:pt x="2135284" y="9003"/>
                  <a:pt x="2223243" y="15583"/>
                </a:cubicBezTo>
                <a:cubicBezTo>
                  <a:pt x="2304726" y="21661"/>
                  <a:pt x="2386158" y="28392"/>
                  <a:pt x="2467591" y="35675"/>
                </a:cubicBezTo>
                <a:cubicBezTo>
                  <a:pt x="2533159" y="41501"/>
                  <a:pt x="2598576" y="49237"/>
                  <a:pt x="2664143" y="54762"/>
                </a:cubicBezTo>
                <a:cubicBezTo>
                  <a:pt x="2708725" y="58529"/>
                  <a:pt x="2745977" y="80078"/>
                  <a:pt x="2783079" y="101375"/>
                </a:cubicBezTo>
                <a:cubicBezTo>
                  <a:pt x="2861600" y="146431"/>
                  <a:pt x="2936706" y="196912"/>
                  <a:pt x="3010859" y="248949"/>
                </a:cubicBezTo>
                <a:cubicBezTo>
                  <a:pt x="3058503" y="282402"/>
                  <a:pt x="3106700" y="315202"/>
                  <a:pt x="3153039" y="350413"/>
                </a:cubicBezTo>
                <a:cubicBezTo>
                  <a:pt x="3249835" y="424099"/>
                  <a:pt x="3346881" y="497636"/>
                  <a:pt x="3438656" y="577651"/>
                </a:cubicBezTo>
                <a:cubicBezTo>
                  <a:pt x="3492626" y="624716"/>
                  <a:pt x="3546395" y="672183"/>
                  <a:pt x="3593186" y="726933"/>
                </a:cubicBezTo>
                <a:cubicBezTo>
                  <a:pt x="3628832" y="768573"/>
                  <a:pt x="3649868" y="817547"/>
                  <a:pt x="3667590" y="868229"/>
                </a:cubicBezTo>
                <a:cubicBezTo>
                  <a:pt x="3688726" y="928705"/>
                  <a:pt x="3708658" y="989533"/>
                  <a:pt x="3724372" y="1051717"/>
                </a:cubicBezTo>
                <a:cubicBezTo>
                  <a:pt x="3729694" y="1072813"/>
                  <a:pt x="3736371" y="1093558"/>
                  <a:pt x="3741542" y="1114705"/>
                </a:cubicBezTo>
                <a:cubicBezTo>
                  <a:pt x="3762528" y="1200497"/>
                  <a:pt x="3780501" y="1286992"/>
                  <a:pt x="3794458" y="1374140"/>
                </a:cubicBezTo>
                <a:cubicBezTo>
                  <a:pt x="3804147" y="1434767"/>
                  <a:pt x="3802491" y="1495595"/>
                  <a:pt x="3791697" y="1556624"/>
                </a:cubicBezTo>
                <a:cubicBezTo>
                  <a:pt x="3774276" y="1655174"/>
                  <a:pt x="3755198" y="1753373"/>
                  <a:pt x="3730296" y="1850265"/>
                </a:cubicBezTo>
                <a:cubicBezTo>
                  <a:pt x="3712424" y="1919833"/>
                  <a:pt x="3691438" y="1988547"/>
                  <a:pt x="3668394" y="2056608"/>
                </a:cubicBezTo>
                <a:cubicBezTo>
                  <a:pt x="3640630" y="2138583"/>
                  <a:pt x="3610256" y="2219603"/>
                  <a:pt x="3575615" y="2298915"/>
                </a:cubicBezTo>
                <a:cubicBezTo>
                  <a:pt x="3529677" y="2404046"/>
                  <a:pt x="3478669" y="2506614"/>
                  <a:pt x="3420431" y="2605617"/>
                </a:cubicBezTo>
                <a:cubicBezTo>
                  <a:pt x="3381673" y="2671568"/>
                  <a:pt x="3340605" y="2735912"/>
                  <a:pt x="3297278" y="2798950"/>
                </a:cubicBezTo>
                <a:cubicBezTo>
                  <a:pt x="3203094" y="2936077"/>
                  <a:pt x="3095956" y="3062002"/>
                  <a:pt x="2977071" y="3178183"/>
                </a:cubicBezTo>
                <a:cubicBezTo>
                  <a:pt x="2944639" y="3209878"/>
                  <a:pt x="2911604" y="3240769"/>
                  <a:pt x="2877464" y="3270555"/>
                </a:cubicBezTo>
                <a:cubicBezTo>
                  <a:pt x="2832882" y="3309432"/>
                  <a:pt x="2779213" y="3332437"/>
                  <a:pt x="2726398" y="3356648"/>
                </a:cubicBezTo>
                <a:cubicBezTo>
                  <a:pt x="2690652" y="3373023"/>
                  <a:pt x="2653952" y="3387388"/>
                  <a:pt x="2617403" y="3402005"/>
                </a:cubicBezTo>
                <a:cubicBezTo>
                  <a:pt x="2536623" y="3434303"/>
                  <a:pt x="2454287" y="3462080"/>
                  <a:pt x="2371248" y="3487998"/>
                </a:cubicBezTo>
                <a:cubicBezTo>
                  <a:pt x="2309044" y="3507437"/>
                  <a:pt x="2246940" y="3527328"/>
                  <a:pt x="2183933" y="3544004"/>
                </a:cubicBezTo>
                <a:cubicBezTo>
                  <a:pt x="2112290" y="3562890"/>
                  <a:pt x="2040748" y="3582128"/>
                  <a:pt x="1968553" y="3599005"/>
                </a:cubicBezTo>
                <a:cubicBezTo>
                  <a:pt x="1898718" y="3615330"/>
                  <a:pt x="1828582" y="3629846"/>
                  <a:pt x="1757994" y="3642102"/>
                </a:cubicBezTo>
                <a:cubicBezTo>
                  <a:pt x="1676360" y="3656317"/>
                  <a:pt x="1594074" y="3666263"/>
                  <a:pt x="1511086" y="3669276"/>
                </a:cubicBezTo>
                <a:cubicBezTo>
                  <a:pt x="1424030" y="3672391"/>
                  <a:pt x="1343853" y="3647979"/>
                  <a:pt x="1266989" y="3609604"/>
                </a:cubicBezTo>
                <a:cubicBezTo>
                  <a:pt x="1157492" y="3555004"/>
                  <a:pt x="1057885" y="3485436"/>
                  <a:pt x="962144" y="3409690"/>
                </a:cubicBezTo>
                <a:cubicBezTo>
                  <a:pt x="803095" y="3283966"/>
                  <a:pt x="656798" y="3144579"/>
                  <a:pt x="517730" y="2997357"/>
                </a:cubicBezTo>
                <a:cubicBezTo>
                  <a:pt x="406927" y="2880071"/>
                  <a:pt x="301447" y="2758214"/>
                  <a:pt x="204401" y="2629275"/>
                </a:cubicBezTo>
                <a:cubicBezTo>
                  <a:pt x="146313" y="2552122"/>
                  <a:pt x="90887" y="2473312"/>
                  <a:pt x="48414" y="2386064"/>
                </a:cubicBezTo>
                <a:cubicBezTo>
                  <a:pt x="29587" y="2347387"/>
                  <a:pt x="20650" y="2306400"/>
                  <a:pt x="15881" y="2264257"/>
                </a:cubicBezTo>
                <a:cubicBezTo>
                  <a:pt x="7697" y="2191726"/>
                  <a:pt x="2125" y="2118993"/>
                  <a:pt x="769" y="2046010"/>
                </a:cubicBezTo>
                <a:cubicBezTo>
                  <a:pt x="-687" y="1965492"/>
                  <a:pt x="-34" y="1884974"/>
                  <a:pt x="2376" y="1804406"/>
                </a:cubicBezTo>
                <a:cubicBezTo>
                  <a:pt x="4836" y="1722683"/>
                  <a:pt x="10007" y="1641110"/>
                  <a:pt x="17287" y="1559688"/>
                </a:cubicBezTo>
                <a:cubicBezTo>
                  <a:pt x="20901" y="1519203"/>
                  <a:pt x="25922" y="1478818"/>
                  <a:pt x="34407" y="1439087"/>
                </a:cubicBezTo>
                <a:cubicBezTo>
                  <a:pt x="39527" y="1415178"/>
                  <a:pt x="54187" y="1395086"/>
                  <a:pt x="66989" y="1374743"/>
                </a:cubicBezTo>
                <a:cubicBezTo>
                  <a:pt x="100426" y="1321449"/>
                  <a:pt x="134365" y="1268508"/>
                  <a:pt x="170261" y="1216771"/>
                </a:cubicBezTo>
                <a:cubicBezTo>
                  <a:pt x="217855" y="1148158"/>
                  <a:pt x="263893" y="1078439"/>
                  <a:pt x="311638" y="1009926"/>
                </a:cubicBezTo>
                <a:cubicBezTo>
                  <a:pt x="350346" y="954423"/>
                  <a:pt x="390460" y="899873"/>
                  <a:pt x="430273" y="845173"/>
                </a:cubicBezTo>
                <a:cubicBezTo>
                  <a:pt x="472847" y="786606"/>
                  <a:pt x="515119" y="727837"/>
                  <a:pt x="558747" y="670073"/>
                </a:cubicBezTo>
                <a:cubicBezTo>
                  <a:pt x="609103" y="603519"/>
                  <a:pt x="660412" y="537618"/>
                  <a:pt x="712123" y="472069"/>
                </a:cubicBezTo>
                <a:cubicBezTo>
                  <a:pt x="758714" y="412999"/>
                  <a:pt x="806208" y="354532"/>
                  <a:pt x="861433" y="303097"/>
                </a:cubicBezTo>
                <a:cubicBezTo>
                  <a:pt x="894518" y="272306"/>
                  <a:pt x="935937" y="256283"/>
                  <a:pt x="976603" y="239506"/>
                </a:cubicBezTo>
                <a:cubicBezTo>
                  <a:pt x="1072897" y="199724"/>
                  <a:pt x="1172202" y="168733"/>
                  <a:pt x="1272010" y="138947"/>
                </a:cubicBezTo>
                <a:cubicBezTo>
                  <a:pt x="1354195" y="114384"/>
                  <a:pt x="1437284" y="93288"/>
                  <a:pt x="1520273" y="71890"/>
                </a:cubicBezTo>
                <a:cubicBezTo>
                  <a:pt x="1615361" y="47378"/>
                  <a:pt x="1711554" y="28040"/>
                  <a:pt x="1808249" y="11565"/>
                </a:cubicBezTo>
                <a:cubicBezTo>
                  <a:pt x="1857902" y="3076"/>
                  <a:pt x="1908307" y="-2901"/>
                  <a:pt x="1963483" y="1469"/>
                </a:cubicBezTo>
                <a:close/>
              </a:path>
            </a:pathLst>
          </a:custGeom>
          <a:solidFill>
            <a:srgbClr val="FFCC07">
              <a:alpha val="19747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5" name="Graphic 29">
            <a:extLst>
              <a:ext uri="{FF2B5EF4-FFF2-40B4-BE49-F238E27FC236}">
                <a16:creationId xmlns:a16="http://schemas.microsoft.com/office/drawing/2014/main" id="{0E6C9A3F-8886-85E1-9F80-42E24B7EF6E4}"/>
              </a:ext>
            </a:extLst>
          </p:cNvPr>
          <p:cNvSpPr/>
          <p:nvPr/>
        </p:nvSpPr>
        <p:spPr>
          <a:xfrm rot="10800000">
            <a:off x="9230278" y="2573325"/>
            <a:ext cx="2590431" cy="2072668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1000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6" name="Graphic 36">
            <a:extLst>
              <a:ext uri="{FF2B5EF4-FFF2-40B4-BE49-F238E27FC236}">
                <a16:creationId xmlns:a16="http://schemas.microsoft.com/office/drawing/2014/main" id="{1E77329A-68DF-3E7B-1230-320AC544215D}"/>
              </a:ext>
            </a:extLst>
          </p:cNvPr>
          <p:cNvSpPr/>
          <p:nvPr/>
        </p:nvSpPr>
        <p:spPr>
          <a:xfrm rot="16200000">
            <a:off x="6747440" y="1109427"/>
            <a:ext cx="2105042" cy="2601571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187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7" name="Graphic 31">
            <a:extLst>
              <a:ext uri="{FF2B5EF4-FFF2-40B4-BE49-F238E27FC236}">
                <a16:creationId xmlns:a16="http://schemas.microsoft.com/office/drawing/2014/main" id="{F768433D-DF4C-B784-1D04-DFF31764BFAB}"/>
              </a:ext>
            </a:extLst>
          </p:cNvPr>
          <p:cNvSpPr/>
          <p:nvPr/>
        </p:nvSpPr>
        <p:spPr>
          <a:xfrm rot="10800000">
            <a:off x="6677302" y="3621646"/>
            <a:ext cx="2714193" cy="2066957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8" name="Graphic 29">
            <a:extLst>
              <a:ext uri="{FF2B5EF4-FFF2-40B4-BE49-F238E27FC236}">
                <a16:creationId xmlns:a16="http://schemas.microsoft.com/office/drawing/2014/main" id="{E2AB0B57-B6DA-A1CA-EF4F-BEA668C18CEF}"/>
              </a:ext>
            </a:extLst>
          </p:cNvPr>
          <p:cNvSpPr/>
          <p:nvPr/>
        </p:nvSpPr>
        <p:spPr>
          <a:xfrm>
            <a:off x="282413" y="4003281"/>
            <a:ext cx="1921037" cy="1635133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9" name="Graphic 36">
            <a:extLst>
              <a:ext uri="{FF2B5EF4-FFF2-40B4-BE49-F238E27FC236}">
                <a16:creationId xmlns:a16="http://schemas.microsoft.com/office/drawing/2014/main" id="{79AD23FB-0E00-4945-FA1B-5CF9086865FF}"/>
              </a:ext>
            </a:extLst>
          </p:cNvPr>
          <p:cNvSpPr/>
          <p:nvPr/>
        </p:nvSpPr>
        <p:spPr>
          <a:xfrm rot="10197017">
            <a:off x="2041337" y="5206892"/>
            <a:ext cx="1942516" cy="1651138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000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38D48D-08AE-79E7-348B-A28682A2BFD3}"/>
              </a:ext>
            </a:extLst>
          </p:cNvPr>
          <p:cNvSpPr txBox="1"/>
          <p:nvPr/>
        </p:nvSpPr>
        <p:spPr>
          <a:xfrm>
            <a:off x="542108" y="2085547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A) Contagious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9ED93B-0DB7-07E8-2D6E-B4E224D42BA9}"/>
              </a:ext>
            </a:extLst>
          </p:cNvPr>
          <p:cNvSpPr txBox="1"/>
          <p:nvPr/>
        </p:nvSpPr>
        <p:spPr>
          <a:xfrm>
            <a:off x="1895678" y="3462734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B) Treatment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806178-9CE6-700B-48FD-504961A3E85B}"/>
              </a:ext>
            </a:extLst>
          </p:cNvPr>
          <p:cNvSpPr txBox="1"/>
          <p:nvPr/>
        </p:nvSpPr>
        <p:spPr>
          <a:xfrm>
            <a:off x="243788" y="4598419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C) Diagnosis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D831B1-DE63-A0D5-28E0-7542096FC1F9}"/>
              </a:ext>
            </a:extLst>
          </p:cNvPr>
          <p:cNvSpPr txBox="1"/>
          <p:nvPr/>
        </p:nvSpPr>
        <p:spPr>
          <a:xfrm>
            <a:off x="1975777" y="5816058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D) Heredity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FB81E1-CDC3-0215-E809-F475AE484E94}"/>
              </a:ext>
            </a:extLst>
          </p:cNvPr>
          <p:cNvSpPr txBox="1"/>
          <p:nvPr/>
        </p:nvSpPr>
        <p:spPr>
          <a:xfrm>
            <a:off x="6807504" y="1748492"/>
            <a:ext cx="20561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1) The passing on of genetic information and traits from parents to their offspring.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4F7B3F-FD2C-359D-B5B0-A3895B650D58}"/>
              </a:ext>
            </a:extLst>
          </p:cNvPr>
          <p:cNvSpPr txBox="1"/>
          <p:nvPr/>
        </p:nvSpPr>
        <p:spPr>
          <a:xfrm>
            <a:off x="9431833" y="3085259"/>
            <a:ext cx="2056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2) The process of identifying a disease, illness or injury based on its symptoms.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ABF1CD-1181-A75E-6057-30FE484030F0}"/>
              </a:ext>
            </a:extLst>
          </p:cNvPr>
          <p:cNvSpPr txBox="1"/>
          <p:nvPr/>
        </p:nvSpPr>
        <p:spPr>
          <a:xfrm>
            <a:off x="6968697" y="4120256"/>
            <a:ext cx="2056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3) A disease or illness that spreads from one person or organism to another.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DE9894-0AA3-A8DF-FE13-E3CDF4B804DC}"/>
              </a:ext>
            </a:extLst>
          </p:cNvPr>
          <p:cNvSpPr txBox="1"/>
          <p:nvPr/>
        </p:nvSpPr>
        <p:spPr>
          <a:xfrm>
            <a:off x="9391495" y="5053555"/>
            <a:ext cx="20561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4) Something designed to control a health problem, reduce its symptoms or clear it up.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pic>
        <p:nvPicPr>
          <p:cNvPr id="30" name="Picture 29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4E9BB287-107D-F721-C83B-5173CC065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11136978" y="1391069"/>
            <a:ext cx="665886" cy="730108"/>
          </a:xfrm>
          <a:prstGeom prst="rect">
            <a:avLst/>
          </a:prstGeom>
        </p:spPr>
      </p:pic>
      <p:pic>
        <p:nvPicPr>
          <p:cNvPr id="31" name="Picture 30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A0653E65-22C2-9A46-C5D4-79EDDF33E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9365">
            <a:off x="10171037" y="229608"/>
            <a:ext cx="1093311" cy="1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FD2F-BECE-6AD4-C4ED-38B65431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8" y="321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The correct answers!</a:t>
            </a:r>
          </a:p>
        </p:txBody>
      </p:sp>
      <p:sp>
        <p:nvSpPr>
          <p:cNvPr id="9" name="Graphic 15">
            <a:extLst>
              <a:ext uri="{FF2B5EF4-FFF2-40B4-BE49-F238E27FC236}">
                <a16:creationId xmlns:a16="http://schemas.microsoft.com/office/drawing/2014/main" id="{1F050069-45A7-8BCD-7E6C-8F248B831967}"/>
              </a:ext>
            </a:extLst>
          </p:cNvPr>
          <p:cNvSpPr/>
          <p:nvPr/>
        </p:nvSpPr>
        <p:spPr>
          <a:xfrm>
            <a:off x="702614" y="961984"/>
            <a:ext cx="5393386" cy="69022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C5419-D0B1-C408-5CBE-19C3D24E151C}"/>
              </a:ext>
            </a:extLst>
          </p:cNvPr>
          <p:cNvSpPr txBox="1"/>
          <p:nvPr/>
        </p:nvSpPr>
        <p:spPr>
          <a:xfrm>
            <a:off x="637220" y="105960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92240"/>
                </a:solidFill>
                <a:latin typeface="Museo Sans 700" panose="02000000000000000000" pitchFamily="2" charset="77"/>
              </a:rPr>
              <a:t>How did you do?</a:t>
            </a:r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3F9BE371-4878-71ED-F204-CF180C2AEE13}"/>
              </a:ext>
            </a:extLst>
          </p:cNvPr>
          <p:cNvSpPr/>
          <p:nvPr/>
        </p:nvSpPr>
        <p:spPr>
          <a:xfrm>
            <a:off x="6305863" y="1453293"/>
            <a:ext cx="2365826" cy="2064436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3" name="Graphic 29">
            <a:extLst>
              <a:ext uri="{FF2B5EF4-FFF2-40B4-BE49-F238E27FC236}">
                <a16:creationId xmlns:a16="http://schemas.microsoft.com/office/drawing/2014/main" id="{787A45C0-03DC-F890-0E71-29A751D22A51}"/>
              </a:ext>
            </a:extLst>
          </p:cNvPr>
          <p:cNvSpPr/>
          <p:nvPr/>
        </p:nvSpPr>
        <p:spPr>
          <a:xfrm>
            <a:off x="354015" y="1532451"/>
            <a:ext cx="2595951" cy="2064435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4" name="Graphic 27">
            <a:extLst>
              <a:ext uri="{FF2B5EF4-FFF2-40B4-BE49-F238E27FC236}">
                <a16:creationId xmlns:a16="http://schemas.microsoft.com/office/drawing/2014/main" id="{C0F1CF1B-630C-6439-8DD3-847809032FF7}"/>
              </a:ext>
            </a:extLst>
          </p:cNvPr>
          <p:cNvSpPr/>
          <p:nvPr/>
        </p:nvSpPr>
        <p:spPr>
          <a:xfrm>
            <a:off x="7926846" y="1265192"/>
            <a:ext cx="3769007" cy="2609634"/>
          </a:xfrm>
          <a:custGeom>
            <a:avLst/>
            <a:gdLst>
              <a:gd name="connsiteX0" fmla="*/ 1963483 w 3800847"/>
              <a:gd name="connsiteY0" fmla="*/ 1469 h 3669542"/>
              <a:gd name="connsiteX1" fmla="*/ 2223243 w 3800847"/>
              <a:gd name="connsiteY1" fmla="*/ 15583 h 3669542"/>
              <a:gd name="connsiteX2" fmla="*/ 2467591 w 3800847"/>
              <a:gd name="connsiteY2" fmla="*/ 35675 h 3669542"/>
              <a:gd name="connsiteX3" fmla="*/ 2664143 w 3800847"/>
              <a:gd name="connsiteY3" fmla="*/ 54762 h 3669542"/>
              <a:gd name="connsiteX4" fmla="*/ 2783079 w 3800847"/>
              <a:gd name="connsiteY4" fmla="*/ 101375 h 3669542"/>
              <a:gd name="connsiteX5" fmla="*/ 3010859 w 3800847"/>
              <a:gd name="connsiteY5" fmla="*/ 248949 h 3669542"/>
              <a:gd name="connsiteX6" fmla="*/ 3153039 w 3800847"/>
              <a:gd name="connsiteY6" fmla="*/ 350413 h 3669542"/>
              <a:gd name="connsiteX7" fmla="*/ 3438656 w 3800847"/>
              <a:gd name="connsiteY7" fmla="*/ 577651 h 3669542"/>
              <a:gd name="connsiteX8" fmla="*/ 3593186 w 3800847"/>
              <a:gd name="connsiteY8" fmla="*/ 726933 h 3669542"/>
              <a:gd name="connsiteX9" fmla="*/ 3667590 w 3800847"/>
              <a:gd name="connsiteY9" fmla="*/ 868229 h 3669542"/>
              <a:gd name="connsiteX10" fmla="*/ 3724372 w 3800847"/>
              <a:gd name="connsiteY10" fmla="*/ 1051717 h 3669542"/>
              <a:gd name="connsiteX11" fmla="*/ 3741542 w 3800847"/>
              <a:gd name="connsiteY11" fmla="*/ 1114705 h 3669542"/>
              <a:gd name="connsiteX12" fmla="*/ 3794458 w 3800847"/>
              <a:gd name="connsiteY12" fmla="*/ 1374140 h 3669542"/>
              <a:gd name="connsiteX13" fmla="*/ 3791697 w 3800847"/>
              <a:gd name="connsiteY13" fmla="*/ 1556624 h 3669542"/>
              <a:gd name="connsiteX14" fmla="*/ 3730296 w 3800847"/>
              <a:gd name="connsiteY14" fmla="*/ 1850265 h 3669542"/>
              <a:gd name="connsiteX15" fmla="*/ 3668394 w 3800847"/>
              <a:gd name="connsiteY15" fmla="*/ 2056608 h 3669542"/>
              <a:gd name="connsiteX16" fmla="*/ 3575615 w 3800847"/>
              <a:gd name="connsiteY16" fmla="*/ 2298915 h 3669542"/>
              <a:gd name="connsiteX17" fmla="*/ 3420431 w 3800847"/>
              <a:gd name="connsiteY17" fmla="*/ 2605617 h 3669542"/>
              <a:gd name="connsiteX18" fmla="*/ 3297278 w 3800847"/>
              <a:gd name="connsiteY18" fmla="*/ 2798950 h 3669542"/>
              <a:gd name="connsiteX19" fmla="*/ 2977071 w 3800847"/>
              <a:gd name="connsiteY19" fmla="*/ 3178183 h 3669542"/>
              <a:gd name="connsiteX20" fmla="*/ 2877464 w 3800847"/>
              <a:gd name="connsiteY20" fmla="*/ 3270555 h 3669542"/>
              <a:gd name="connsiteX21" fmla="*/ 2726398 w 3800847"/>
              <a:gd name="connsiteY21" fmla="*/ 3356648 h 3669542"/>
              <a:gd name="connsiteX22" fmla="*/ 2617403 w 3800847"/>
              <a:gd name="connsiteY22" fmla="*/ 3402005 h 3669542"/>
              <a:gd name="connsiteX23" fmla="*/ 2371248 w 3800847"/>
              <a:gd name="connsiteY23" fmla="*/ 3487998 h 3669542"/>
              <a:gd name="connsiteX24" fmla="*/ 2183933 w 3800847"/>
              <a:gd name="connsiteY24" fmla="*/ 3544004 h 3669542"/>
              <a:gd name="connsiteX25" fmla="*/ 1968553 w 3800847"/>
              <a:gd name="connsiteY25" fmla="*/ 3599005 h 3669542"/>
              <a:gd name="connsiteX26" fmla="*/ 1757994 w 3800847"/>
              <a:gd name="connsiteY26" fmla="*/ 3642102 h 3669542"/>
              <a:gd name="connsiteX27" fmla="*/ 1511086 w 3800847"/>
              <a:gd name="connsiteY27" fmla="*/ 3669276 h 3669542"/>
              <a:gd name="connsiteX28" fmla="*/ 1266989 w 3800847"/>
              <a:gd name="connsiteY28" fmla="*/ 3609604 h 3669542"/>
              <a:gd name="connsiteX29" fmla="*/ 962144 w 3800847"/>
              <a:gd name="connsiteY29" fmla="*/ 3409690 h 3669542"/>
              <a:gd name="connsiteX30" fmla="*/ 517730 w 3800847"/>
              <a:gd name="connsiteY30" fmla="*/ 2997357 h 3669542"/>
              <a:gd name="connsiteX31" fmla="*/ 204401 w 3800847"/>
              <a:gd name="connsiteY31" fmla="*/ 2629275 h 3669542"/>
              <a:gd name="connsiteX32" fmla="*/ 48414 w 3800847"/>
              <a:gd name="connsiteY32" fmla="*/ 2386064 h 3669542"/>
              <a:gd name="connsiteX33" fmla="*/ 15881 w 3800847"/>
              <a:gd name="connsiteY33" fmla="*/ 2264257 h 3669542"/>
              <a:gd name="connsiteX34" fmla="*/ 769 w 3800847"/>
              <a:gd name="connsiteY34" fmla="*/ 2046010 h 3669542"/>
              <a:gd name="connsiteX35" fmla="*/ 2376 w 3800847"/>
              <a:gd name="connsiteY35" fmla="*/ 1804406 h 3669542"/>
              <a:gd name="connsiteX36" fmla="*/ 17287 w 3800847"/>
              <a:gd name="connsiteY36" fmla="*/ 1559688 h 3669542"/>
              <a:gd name="connsiteX37" fmla="*/ 34407 w 3800847"/>
              <a:gd name="connsiteY37" fmla="*/ 1439087 h 3669542"/>
              <a:gd name="connsiteX38" fmla="*/ 66989 w 3800847"/>
              <a:gd name="connsiteY38" fmla="*/ 1374743 h 3669542"/>
              <a:gd name="connsiteX39" fmla="*/ 170261 w 3800847"/>
              <a:gd name="connsiteY39" fmla="*/ 1216771 h 3669542"/>
              <a:gd name="connsiteX40" fmla="*/ 311638 w 3800847"/>
              <a:gd name="connsiteY40" fmla="*/ 1009926 h 3669542"/>
              <a:gd name="connsiteX41" fmla="*/ 430273 w 3800847"/>
              <a:gd name="connsiteY41" fmla="*/ 845173 h 3669542"/>
              <a:gd name="connsiteX42" fmla="*/ 558747 w 3800847"/>
              <a:gd name="connsiteY42" fmla="*/ 670073 h 3669542"/>
              <a:gd name="connsiteX43" fmla="*/ 712123 w 3800847"/>
              <a:gd name="connsiteY43" fmla="*/ 472069 h 3669542"/>
              <a:gd name="connsiteX44" fmla="*/ 861433 w 3800847"/>
              <a:gd name="connsiteY44" fmla="*/ 303097 h 3669542"/>
              <a:gd name="connsiteX45" fmla="*/ 976603 w 3800847"/>
              <a:gd name="connsiteY45" fmla="*/ 239506 h 3669542"/>
              <a:gd name="connsiteX46" fmla="*/ 1272010 w 3800847"/>
              <a:gd name="connsiteY46" fmla="*/ 138947 h 3669542"/>
              <a:gd name="connsiteX47" fmla="*/ 1520273 w 3800847"/>
              <a:gd name="connsiteY47" fmla="*/ 71890 h 3669542"/>
              <a:gd name="connsiteX48" fmla="*/ 1808249 w 3800847"/>
              <a:gd name="connsiteY48" fmla="*/ 11565 h 3669542"/>
              <a:gd name="connsiteX49" fmla="*/ 1963483 w 3800847"/>
              <a:gd name="connsiteY49" fmla="*/ 1469 h 366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00847" h="3669542">
                <a:moveTo>
                  <a:pt x="1963483" y="1469"/>
                </a:moveTo>
                <a:cubicBezTo>
                  <a:pt x="2047224" y="4432"/>
                  <a:pt x="2135284" y="9003"/>
                  <a:pt x="2223243" y="15583"/>
                </a:cubicBezTo>
                <a:cubicBezTo>
                  <a:pt x="2304726" y="21661"/>
                  <a:pt x="2386158" y="28392"/>
                  <a:pt x="2467591" y="35675"/>
                </a:cubicBezTo>
                <a:cubicBezTo>
                  <a:pt x="2533159" y="41501"/>
                  <a:pt x="2598576" y="49237"/>
                  <a:pt x="2664143" y="54762"/>
                </a:cubicBezTo>
                <a:cubicBezTo>
                  <a:pt x="2708725" y="58529"/>
                  <a:pt x="2745977" y="80078"/>
                  <a:pt x="2783079" y="101375"/>
                </a:cubicBezTo>
                <a:cubicBezTo>
                  <a:pt x="2861600" y="146431"/>
                  <a:pt x="2936706" y="196912"/>
                  <a:pt x="3010859" y="248949"/>
                </a:cubicBezTo>
                <a:cubicBezTo>
                  <a:pt x="3058503" y="282402"/>
                  <a:pt x="3106700" y="315202"/>
                  <a:pt x="3153039" y="350413"/>
                </a:cubicBezTo>
                <a:cubicBezTo>
                  <a:pt x="3249835" y="424099"/>
                  <a:pt x="3346881" y="497636"/>
                  <a:pt x="3438656" y="577651"/>
                </a:cubicBezTo>
                <a:cubicBezTo>
                  <a:pt x="3492626" y="624716"/>
                  <a:pt x="3546395" y="672183"/>
                  <a:pt x="3593186" y="726933"/>
                </a:cubicBezTo>
                <a:cubicBezTo>
                  <a:pt x="3628832" y="768573"/>
                  <a:pt x="3649868" y="817547"/>
                  <a:pt x="3667590" y="868229"/>
                </a:cubicBezTo>
                <a:cubicBezTo>
                  <a:pt x="3688726" y="928705"/>
                  <a:pt x="3708658" y="989533"/>
                  <a:pt x="3724372" y="1051717"/>
                </a:cubicBezTo>
                <a:cubicBezTo>
                  <a:pt x="3729694" y="1072813"/>
                  <a:pt x="3736371" y="1093558"/>
                  <a:pt x="3741542" y="1114705"/>
                </a:cubicBezTo>
                <a:cubicBezTo>
                  <a:pt x="3762528" y="1200497"/>
                  <a:pt x="3780501" y="1286992"/>
                  <a:pt x="3794458" y="1374140"/>
                </a:cubicBezTo>
                <a:cubicBezTo>
                  <a:pt x="3804147" y="1434767"/>
                  <a:pt x="3802491" y="1495595"/>
                  <a:pt x="3791697" y="1556624"/>
                </a:cubicBezTo>
                <a:cubicBezTo>
                  <a:pt x="3774276" y="1655174"/>
                  <a:pt x="3755198" y="1753373"/>
                  <a:pt x="3730296" y="1850265"/>
                </a:cubicBezTo>
                <a:cubicBezTo>
                  <a:pt x="3712424" y="1919833"/>
                  <a:pt x="3691438" y="1988547"/>
                  <a:pt x="3668394" y="2056608"/>
                </a:cubicBezTo>
                <a:cubicBezTo>
                  <a:pt x="3640630" y="2138583"/>
                  <a:pt x="3610256" y="2219603"/>
                  <a:pt x="3575615" y="2298915"/>
                </a:cubicBezTo>
                <a:cubicBezTo>
                  <a:pt x="3529677" y="2404046"/>
                  <a:pt x="3478669" y="2506614"/>
                  <a:pt x="3420431" y="2605617"/>
                </a:cubicBezTo>
                <a:cubicBezTo>
                  <a:pt x="3381673" y="2671568"/>
                  <a:pt x="3340605" y="2735912"/>
                  <a:pt x="3297278" y="2798950"/>
                </a:cubicBezTo>
                <a:cubicBezTo>
                  <a:pt x="3203094" y="2936077"/>
                  <a:pt x="3095956" y="3062002"/>
                  <a:pt x="2977071" y="3178183"/>
                </a:cubicBezTo>
                <a:cubicBezTo>
                  <a:pt x="2944639" y="3209878"/>
                  <a:pt x="2911604" y="3240769"/>
                  <a:pt x="2877464" y="3270555"/>
                </a:cubicBezTo>
                <a:cubicBezTo>
                  <a:pt x="2832882" y="3309432"/>
                  <a:pt x="2779213" y="3332437"/>
                  <a:pt x="2726398" y="3356648"/>
                </a:cubicBezTo>
                <a:cubicBezTo>
                  <a:pt x="2690652" y="3373023"/>
                  <a:pt x="2653952" y="3387388"/>
                  <a:pt x="2617403" y="3402005"/>
                </a:cubicBezTo>
                <a:cubicBezTo>
                  <a:pt x="2536623" y="3434303"/>
                  <a:pt x="2454287" y="3462080"/>
                  <a:pt x="2371248" y="3487998"/>
                </a:cubicBezTo>
                <a:cubicBezTo>
                  <a:pt x="2309044" y="3507437"/>
                  <a:pt x="2246940" y="3527328"/>
                  <a:pt x="2183933" y="3544004"/>
                </a:cubicBezTo>
                <a:cubicBezTo>
                  <a:pt x="2112290" y="3562890"/>
                  <a:pt x="2040748" y="3582128"/>
                  <a:pt x="1968553" y="3599005"/>
                </a:cubicBezTo>
                <a:cubicBezTo>
                  <a:pt x="1898718" y="3615330"/>
                  <a:pt x="1828582" y="3629846"/>
                  <a:pt x="1757994" y="3642102"/>
                </a:cubicBezTo>
                <a:cubicBezTo>
                  <a:pt x="1676360" y="3656317"/>
                  <a:pt x="1594074" y="3666263"/>
                  <a:pt x="1511086" y="3669276"/>
                </a:cubicBezTo>
                <a:cubicBezTo>
                  <a:pt x="1424030" y="3672391"/>
                  <a:pt x="1343853" y="3647979"/>
                  <a:pt x="1266989" y="3609604"/>
                </a:cubicBezTo>
                <a:cubicBezTo>
                  <a:pt x="1157492" y="3555004"/>
                  <a:pt x="1057885" y="3485436"/>
                  <a:pt x="962144" y="3409690"/>
                </a:cubicBezTo>
                <a:cubicBezTo>
                  <a:pt x="803095" y="3283966"/>
                  <a:pt x="656798" y="3144579"/>
                  <a:pt x="517730" y="2997357"/>
                </a:cubicBezTo>
                <a:cubicBezTo>
                  <a:pt x="406927" y="2880071"/>
                  <a:pt x="301447" y="2758214"/>
                  <a:pt x="204401" y="2629275"/>
                </a:cubicBezTo>
                <a:cubicBezTo>
                  <a:pt x="146313" y="2552122"/>
                  <a:pt x="90887" y="2473312"/>
                  <a:pt x="48414" y="2386064"/>
                </a:cubicBezTo>
                <a:cubicBezTo>
                  <a:pt x="29587" y="2347387"/>
                  <a:pt x="20650" y="2306400"/>
                  <a:pt x="15881" y="2264257"/>
                </a:cubicBezTo>
                <a:cubicBezTo>
                  <a:pt x="7697" y="2191726"/>
                  <a:pt x="2125" y="2118993"/>
                  <a:pt x="769" y="2046010"/>
                </a:cubicBezTo>
                <a:cubicBezTo>
                  <a:pt x="-687" y="1965492"/>
                  <a:pt x="-34" y="1884974"/>
                  <a:pt x="2376" y="1804406"/>
                </a:cubicBezTo>
                <a:cubicBezTo>
                  <a:pt x="4836" y="1722683"/>
                  <a:pt x="10007" y="1641110"/>
                  <a:pt x="17287" y="1559688"/>
                </a:cubicBezTo>
                <a:cubicBezTo>
                  <a:pt x="20901" y="1519203"/>
                  <a:pt x="25922" y="1478818"/>
                  <a:pt x="34407" y="1439087"/>
                </a:cubicBezTo>
                <a:cubicBezTo>
                  <a:pt x="39527" y="1415178"/>
                  <a:pt x="54187" y="1395086"/>
                  <a:pt x="66989" y="1374743"/>
                </a:cubicBezTo>
                <a:cubicBezTo>
                  <a:pt x="100426" y="1321449"/>
                  <a:pt x="134365" y="1268508"/>
                  <a:pt x="170261" y="1216771"/>
                </a:cubicBezTo>
                <a:cubicBezTo>
                  <a:pt x="217855" y="1148158"/>
                  <a:pt x="263893" y="1078439"/>
                  <a:pt x="311638" y="1009926"/>
                </a:cubicBezTo>
                <a:cubicBezTo>
                  <a:pt x="350346" y="954423"/>
                  <a:pt x="390460" y="899873"/>
                  <a:pt x="430273" y="845173"/>
                </a:cubicBezTo>
                <a:cubicBezTo>
                  <a:pt x="472847" y="786606"/>
                  <a:pt x="515119" y="727837"/>
                  <a:pt x="558747" y="670073"/>
                </a:cubicBezTo>
                <a:cubicBezTo>
                  <a:pt x="609103" y="603519"/>
                  <a:pt x="660412" y="537618"/>
                  <a:pt x="712123" y="472069"/>
                </a:cubicBezTo>
                <a:cubicBezTo>
                  <a:pt x="758714" y="412999"/>
                  <a:pt x="806208" y="354532"/>
                  <a:pt x="861433" y="303097"/>
                </a:cubicBezTo>
                <a:cubicBezTo>
                  <a:pt x="894518" y="272306"/>
                  <a:pt x="935937" y="256283"/>
                  <a:pt x="976603" y="239506"/>
                </a:cubicBezTo>
                <a:cubicBezTo>
                  <a:pt x="1072897" y="199724"/>
                  <a:pt x="1172202" y="168733"/>
                  <a:pt x="1272010" y="138947"/>
                </a:cubicBezTo>
                <a:cubicBezTo>
                  <a:pt x="1354195" y="114384"/>
                  <a:pt x="1437284" y="93288"/>
                  <a:pt x="1520273" y="71890"/>
                </a:cubicBezTo>
                <a:cubicBezTo>
                  <a:pt x="1615361" y="47378"/>
                  <a:pt x="1711554" y="28040"/>
                  <a:pt x="1808249" y="11565"/>
                </a:cubicBezTo>
                <a:cubicBezTo>
                  <a:pt x="1857902" y="3076"/>
                  <a:pt x="1908307" y="-2901"/>
                  <a:pt x="1963483" y="1469"/>
                </a:cubicBezTo>
                <a:close/>
              </a:path>
            </a:pathLst>
          </a:custGeom>
          <a:solidFill>
            <a:srgbClr val="FFCC07">
              <a:alpha val="19747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5" name="Graphic 29">
            <a:extLst>
              <a:ext uri="{FF2B5EF4-FFF2-40B4-BE49-F238E27FC236}">
                <a16:creationId xmlns:a16="http://schemas.microsoft.com/office/drawing/2014/main" id="{0E6C9A3F-8886-85E1-9F80-42E24B7EF6E4}"/>
              </a:ext>
            </a:extLst>
          </p:cNvPr>
          <p:cNvSpPr/>
          <p:nvPr/>
        </p:nvSpPr>
        <p:spPr>
          <a:xfrm rot="10800000">
            <a:off x="2600221" y="3947680"/>
            <a:ext cx="3270544" cy="2616843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1000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6" name="Graphic 36">
            <a:extLst>
              <a:ext uri="{FF2B5EF4-FFF2-40B4-BE49-F238E27FC236}">
                <a16:creationId xmlns:a16="http://schemas.microsoft.com/office/drawing/2014/main" id="{1E77329A-68DF-3E7B-1230-320AC544215D}"/>
              </a:ext>
            </a:extLst>
          </p:cNvPr>
          <p:cNvSpPr/>
          <p:nvPr/>
        </p:nvSpPr>
        <p:spPr>
          <a:xfrm rot="16200000">
            <a:off x="8554087" y="3680199"/>
            <a:ext cx="2657717" cy="3284609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187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7" name="Graphic 31">
            <a:extLst>
              <a:ext uri="{FF2B5EF4-FFF2-40B4-BE49-F238E27FC236}">
                <a16:creationId xmlns:a16="http://schemas.microsoft.com/office/drawing/2014/main" id="{F768433D-DF4C-B784-1D04-DFF31764BFAB}"/>
              </a:ext>
            </a:extLst>
          </p:cNvPr>
          <p:cNvSpPr/>
          <p:nvPr/>
        </p:nvSpPr>
        <p:spPr>
          <a:xfrm rot="10800000">
            <a:off x="2646976" y="1367608"/>
            <a:ext cx="2998694" cy="2405309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8" name="Graphic 29">
            <a:extLst>
              <a:ext uri="{FF2B5EF4-FFF2-40B4-BE49-F238E27FC236}">
                <a16:creationId xmlns:a16="http://schemas.microsoft.com/office/drawing/2014/main" id="{E2AB0B57-B6DA-A1CA-EF4F-BEA668C18CEF}"/>
              </a:ext>
            </a:extLst>
          </p:cNvPr>
          <p:cNvSpPr/>
          <p:nvPr/>
        </p:nvSpPr>
        <p:spPr>
          <a:xfrm>
            <a:off x="368801" y="4221167"/>
            <a:ext cx="2425402" cy="2064434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9" name="Graphic 36">
            <a:extLst>
              <a:ext uri="{FF2B5EF4-FFF2-40B4-BE49-F238E27FC236}">
                <a16:creationId xmlns:a16="http://schemas.microsoft.com/office/drawing/2014/main" id="{79AD23FB-0E00-4945-FA1B-5CF9086865FF}"/>
              </a:ext>
            </a:extLst>
          </p:cNvPr>
          <p:cNvSpPr/>
          <p:nvPr/>
        </p:nvSpPr>
        <p:spPr>
          <a:xfrm rot="10197017">
            <a:off x="6373564" y="4218824"/>
            <a:ext cx="2452520" cy="2084641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000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38D48D-08AE-79E7-348B-A28682A2BFD3}"/>
              </a:ext>
            </a:extLst>
          </p:cNvPr>
          <p:cNvSpPr txBox="1"/>
          <p:nvPr/>
        </p:nvSpPr>
        <p:spPr>
          <a:xfrm>
            <a:off x="288171" y="2297391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A) Contagious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9ED93B-0DB7-07E8-2D6E-B4E224D42BA9}"/>
              </a:ext>
            </a:extLst>
          </p:cNvPr>
          <p:cNvSpPr txBox="1"/>
          <p:nvPr/>
        </p:nvSpPr>
        <p:spPr>
          <a:xfrm>
            <a:off x="6210491" y="2298541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B) Treatment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806178-9CE6-700B-48FD-504961A3E85B}"/>
              </a:ext>
            </a:extLst>
          </p:cNvPr>
          <p:cNvSpPr txBox="1"/>
          <p:nvPr/>
        </p:nvSpPr>
        <p:spPr>
          <a:xfrm>
            <a:off x="288171" y="5070002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C) Diagnosis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D831B1-DE63-A0D5-28E0-7542096FC1F9}"/>
              </a:ext>
            </a:extLst>
          </p:cNvPr>
          <p:cNvSpPr txBox="1"/>
          <p:nvPr/>
        </p:nvSpPr>
        <p:spPr>
          <a:xfrm>
            <a:off x="6325177" y="5108654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D) Heredity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FB81E1-CDC3-0215-E809-F475AE484E94}"/>
              </a:ext>
            </a:extLst>
          </p:cNvPr>
          <p:cNvSpPr txBox="1"/>
          <p:nvPr/>
        </p:nvSpPr>
        <p:spPr>
          <a:xfrm>
            <a:off x="8589574" y="4784755"/>
            <a:ext cx="2595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1) The passing on of genetic information and traits from parents to their offspring.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4F7B3F-FD2C-359D-B5B0-A3895B650D58}"/>
              </a:ext>
            </a:extLst>
          </p:cNvPr>
          <p:cNvSpPr txBox="1"/>
          <p:nvPr/>
        </p:nvSpPr>
        <p:spPr>
          <a:xfrm>
            <a:off x="2853230" y="4711955"/>
            <a:ext cx="2595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2) The process of identifying a disease, illness or injury based on its symptoms.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ABF1CD-1181-A75E-6057-30FE484030F0}"/>
              </a:ext>
            </a:extLst>
          </p:cNvPr>
          <p:cNvSpPr txBox="1"/>
          <p:nvPr/>
        </p:nvSpPr>
        <p:spPr>
          <a:xfrm>
            <a:off x="2787077" y="2053216"/>
            <a:ext cx="2595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3) A disease or illness that spreads from one person or organism to another.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DE9894-0AA3-A8DF-FE13-E3CDF4B804DC}"/>
              </a:ext>
            </a:extLst>
          </p:cNvPr>
          <p:cNvSpPr txBox="1"/>
          <p:nvPr/>
        </p:nvSpPr>
        <p:spPr>
          <a:xfrm>
            <a:off x="8513374" y="1929209"/>
            <a:ext cx="2595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4) Something designed to control a health problem, reduce its symptoms or clear it up.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58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4AEA-DC29-9DDC-F937-AB2438A6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6390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92240"/>
                </a:solidFill>
                <a:latin typeface="Museo Sans 900" panose="02000000000000000000" pitchFamily="2" charset="77"/>
              </a:rPr>
              <a:t>All about cystic fibrosis</a:t>
            </a:r>
            <a:endParaRPr lang="en-GB" b="1" dirty="0">
              <a:solidFill>
                <a:srgbClr val="092240"/>
              </a:solidFill>
              <a:latin typeface="Museo Sans 900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7FD54-FE31-8C23-0525-3709004B1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10" y="1990985"/>
            <a:ext cx="3621774" cy="4420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Today, we are going to be learning about Cystic Fibrosis (CF). 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This is a hereditary disease that affects around 11,000 people in the UK today.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endParaRPr lang="en-GB" sz="16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But what is CF, exactly?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endParaRPr lang="en-GB" sz="16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Let’s find out in this video. As we watch, you’ll complete your question sheets. 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Read through the questions now to see what information you need to listen out for.</a:t>
            </a:r>
          </a:p>
        </p:txBody>
      </p:sp>
      <p:pic>
        <p:nvPicPr>
          <p:cNvPr id="5" name="Online Media 4" descr="What is cystic fibrosis, exactly?">
            <a:hlinkClick r:id="" action="ppaction://media"/>
            <a:extLst>
              <a:ext uri="{FF2B5EF4-FFF2-40B4-BE49-F238E27FC236}">
                <a16:creationId xmlns:a16="http://schemas.microsoft.com/office/drawing/2014/main" id="{B596079A-E1BB-3B87-8554-2DAABE15AD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78417" y="2048135"/>
            <a:ext cx="7315772" cy="4133411"/>
          </a:xfrm>
          <a:prstGeom prst="rect">
            <a:avLst/>
          </a:prstGeom>
        </p:spPr>
      </p:pic>
      <p:sp>
        <p:nvSpPr>
          <p:cNvPr id="7" name="Graphic 13">
            <a:extLst>
              <a:ext uri="{FF2B5EF4-FFF2-40B4-BE49-F238E27FC236}">
                <a16:creationId xmlns:a16="http://schemas.microsoft.com/office/drawing/2014/main" id="{5D55A1C0-656F-3C1B-5BFD-46CF76516103}"/>
              </a:ext>
            </a:extLst>
          </p:cNvPr>
          <p:cNvSpPr/>
          <p:nvPr/>
        </p:nvSpPr>
        <p:spPr>
          <a:xfrm>
            <a:off x="626823" y="1569359"/>
            <a:ext cx="6177738" cy="82340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706B2292-4551-245F-EDCE-F7BA844EC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11165032" y="1018651"/>
            <a:ext cx="506810" cy="555690"/>
          </a:xfrm>
          <a:prstGeom prst="rect">
            <a:avLst/>
          </a:prstGeom>
        </p:spPr>
      </p:pic>
      <p:pic>
        <p:nvPicPr>
          <p:cNvPr id="11" name="Picture 10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74E42CF5-F407-C71F-3F28-7E1778729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22" y="229609"/>
            <a:ext cx="832126" cy="9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96AB-47A7-9C73-AACF-FC897286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9886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What is cystic fibrosis, exactly?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9828A-56ED-3092-DDC9-B8E31A63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7" y="1514136"/>
            <a:ext cx="7947991" cy="4535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Museo Sans 700" panose="02000000000000000000" pitchFamily="2" charset="77"/>
              </a:rPr>
              <a:t>Answers from the video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9C8B6BC6-B391-6AD0-EA6E-F48EE76F4A41}"/>
              </a:ext>
            </a:extLst>
          </p:cNvPr>
          <p:cNvSpPr/>
          <p:nvPr/>
        </p:nvSpPr>
        <p:spPr>
          <a:xfrm rot="10800000">
            <a:off x="10703846" y="205895"/>
            <a:ext cx="1217185" cy="1418532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FFCC07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8">
            <a:extLst>
              <a:ext uri="{FF2B5EF4-FFF2-40B4-BE49-F238E27FC236}">
                <a16:creationId xmlns:a16="http://schemas.microsoft.com/office/drawing/2014/main" id="{553DF9D9-47A0-FC65-E7C0-07AEDB1CAE59}"/>
              </a:ext>
            </a:extLst>
          </p:cNvPr>
          <p:cNvSpPr/>
          <p:nvPr/>
        </p:nvSpPr>
        <p:spPr>
          <a:xfrm rot="1824790">
            <a:off x="9774665" y="205895"/>
            <a:ext cx="493623" cy="575278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FFCC07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8">
            <a:extLst>
              <a:ext uri="{FF2B5EF4-FFF2-40B4-BE49-F238E27FC236}">
                <a16:creationId xmlns:a16="http://schemas.microsoft.com/office/drawing/2014/main" id="{DC715B32-ABE1-BED3-EF9D-59248BB0A8DD}"/>
              </a:ext>
            </a:extLst>
          </p:cNvPr>
          <p:cNvSpPr/>
          <p:nvPr/>
        </p:nvSpPr>
        <p:spPr>
          <a:xfrm rot="20906135">
            <a:off x="245255" y="6264773"/>
            <a:ext cx="369047" cy="430095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FFCC07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6183870E-A889-62E0-FE48-DF47344330E8}"/>
              </a:ext>
            </a:extLst>
          </p:cNvPr>
          <p:cNvSpPr/>
          <p:nvPr/>
        </p:nvSpPr>
        <p:spPr>
          <a:xfrm>
            <a:off x="653667" y="1270962"/>
            <a:ext cx="7703188" cy="102672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DC97D-64C9-0504-6F8F-2D1DA43BDB75}"/>
              </a:ext>
            </a:extLst>
          </p:cNvPr>
          <p:cNvSpPr txBox="1"/>
          <p:nvPr/>
        </p:nvSpPr>
        <p:spPr>
          <a:xfrm>
            <a:off x="653667" y="2297269"/>
            <a:ext cx="721670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1.  How many babies are born with cystic fibrosis every week?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0E664-15A3-77C1-BED2-47DAD373093C}"/>
              </a:ext>
            </a:extLst>
          </p:cNvPr>
          <p:cNvSpPr txBox="1"/>
          <p:nvPr/>
        </p:nvSpPr>
        <p:spPr>
          <a:xfrm>
            <a:off x="7228376" y="2297268"/>
            <a:ext cx="45667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368B8-DEF7-3D2B-5752-08854DE7A668}"/>
              </a:ext>
            </a:extLst>
          </p:cNvPr>
          <p:cNvSpPr txBox="1"/>
          <p:nvPr/>
        </p:nvSpPr>
        <p:spPr>
          <a:xfrm>
            <a:off x="653666" y="2798374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2.  Cystic fibrosis affects the movement of what two things in the body?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60902-8D6B-F70C-5C4E-1AB472BD2CB9}"/>
              </a:ext>
            </a:extLst>
          </p:cNvPr>
          <p:cNvSpPr txBox="1"/>
          <p:nvPr/>
        </p:nvSpPr>
        <p:spPr>
          <a:xfrm>
            <a:off x="8356855" y="2810744"/>
            <a:ext cx="190473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Water and salt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F7DAA-8446-7BFC-17EB-62650C91C3B1}"/>
              </a:ext>
            </a:extLst>
          </p:cNvPr>
          <p:cNvSpPr txBox="1"/>
          <p:nvPr/>
        </p:nvSpPr>
        <p:spPr>
          <a:xfrm>
            <a:off x="653666" y="3299479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3.  What two parts of the body are mainly affected by cystic fibrosis?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E005A-E7D6-3829-122C-2F0908E30BA4}"/>
              </a:ext>
            </a:extLst>
          </p:cNvPr>
          <p:cNvSpPr txBox="1"/>
          <p:nvPr/>
        </p:nvSpPr>
        <p:spPr>
          <a:xfrm>
            <a:off x="7954453" y="3299479"/>
            <a:ext cx="377333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The lungs and digestive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E5A63-B8A5-E5A0-C736-C087B02D2E5A}"/>
              </a:ext>
            </a:extLst>
          </p:cNvPr>
          <p:cNvSpPr txBox="1"/>
          <p:nvPr/>
        </p:nvSpPr>
        <p:spPr>
          <a:xfrm>
            <a:off x="653665" y="3769722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4.  List 3 typical symptoms someone with cystic fibrosis might experience.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C8653E-9B46-7A33-CA59-81C74FE06A49}"/>
              </a:ext>
            </a:extLst>
          </p:cNvPr>
          <p:cNvSpPr txBox="1"/>
          <p:nvPr/>
        </p:nvSpPr>
        <p:spPr>
          <a:xfrm>
            <a:off x="8584764" y="3783095"/>
            <a:ext cx="31955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Frequent chest infections,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403DB-ED92-9A8F-A559-0BFC099F1311}"/>
              </a:ext>
            </a:extLst>
          </p:cNvPr>
          <p:cNvSpPr txBox="1"/>
          <p:nvPr/>
        </p:nvSpPr>
        <p:spPr>
          <a:xfrm>
            <a:off x="973100" y="4106589"/>
            <a:ext cx="110130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severe coughs, wheezing or shortness of breath, abnormal bowel movements, difficulty gaining weight and, for most men, infertility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A1DC5-6568-F7ED-A0E9-3DACAC068405}"/>
              </a:ext>
            </a:extLst>
          </p:cNvPr>
          <p:cNvSpPr txBox="1"/>
          <p:nvPr/>
        </p:nvSpPr>
        <p:spPr>
          <a:xfrm>
            <a:off x="653665" y="4847106"/>
            <a:ext cx="1056523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5. List 3 treatments that someone with cystic fibrosis might receive to help lessen their symptoms.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B392B-582C-8692-D512-E04285EDFA37}"/>
              </a:ext>
            </a:extLst>
          </p:cNvPr>
          <p:cNvSpPr txBox="1"/>
          <p:nvPr/>
        </p:nvSpPr>
        <p:spPr>
          <a:xfrm>
            <a:off x="910040" y="5183973"/>
            <a:ext cx="1101301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Antibiotics, physiotherapy, enzyme capsules, special high-fat diets, drugs that thin the mucus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792B77-724D-3DDA-DBA7-B6AD7F63AEEB}"/>
              </a:ext>
            </a:extLst>
          </p:cNvPr>
          <p:cNvSpPr txBox="1"/>
          <p:nvPr/>
        </p:nvSpPr>
        <p:spPr>
          <a:xfrm>
            <a:off x="653665" y="5703988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6. How many tablets do some people with cystic fibrosis take in a day?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103C0-30B7-B9DC-643E-F9402107C082}"/>
              </a:ext>
            </a:extLst>
          </p:cNvPr>
          <p:cNvSpPr txBox="1"/>
          <p:nvPr/>
        </p:nvSpPr>
        <p:spPr>
          <a:xfrm>
            <a:off x="8153400" y="5717361"/>
            <a:ext cx="55517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53367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C9FB8326-4C93-7598-B5B8-442D82A00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079" y="-4814668"/>
            <a:ext cx="12364445" cy="11431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B0A6D8-F9FA-D70C-CF04-CC8B21FC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How CF affects the body?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5E96B5-AFE1-44DA-C006-3F989114E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853618"/>
            <a:ext cx="6278419" cy="43877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As we just heard, the places most commonly affected by cystic fibrosis are the lungs and the digestive system.</a:t>
            </a: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endParaRPr lang="en-GB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However, there are over 1,400 possible mutations of the faulty gene that causes cystic fibrosis.</a:t>
            </a: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endParaRPr lang="en-GB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This means the way it affects people can vary from person to person. </a:t>
            </a:r>
          </a:p>
        </p:txBody>
      </p:sp>
      <p:pic>
        <p:nvPicPr>
          <p:cNvPr id="13" name="Picture 12" descr="A person's body with a lungs and organs&#10;&#10;Description automatically generated">
            <a:extLst>
              <a:ext uri="{FF2B5EF4-FFF2-40B4-BE49-F238E27FC236}">
                <a16:creationId xmlns:a16="http://schemas.microsoft.com/office/drawing/2014/main" id="{45C25DA3-3FF6-FF9F-59CF-4FDD26D6A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121" r="19729" b="-774"/>
          <a:stretch/>
        </p:blipFill>
        <p:spPr>
          <a:xfrm>
            <a:off x="6911576" y="1195279"/>
            <a:ext cx="5131846" cy="5008188"/>
          </a:xfrm>
          <a:prstGeom prst="rect">
            <a:avLst/>
          </a:prstGeom>
        </p:spPr>
      </p:pic>
      <p:pic>
        <p:nvPicPr>
          <p:cNvPr id="14" name="Picture 13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B21011C5-D608-CD54-75E2-1F8747688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7210613" y="5963552"/>
            <a:ext cx="506810" cy="555690"/>
          </a:xfrm>
          <a:prstGeom prst="rect">
            <a:avLst/>
          </a:prstGeom>
        </p:spPr>
      </p:pic>
      <p:pic>
        <p:nvPicPr>
          <p:cNvPr id="15" name="Picture 14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FCC96763-F2CB-DDDE-196E-A774A83AD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19" y="397867"/>
            <a:ext cx="832126" cy="912382"/>
          </a:xfrm>
          <a:prstGeom prst="rect">
            <a:avLst/>
          </a:prstGeom>
        </p:spPr>
      </p:pic>
      <p:sp>
        <p:nvSpPr>
          <p:cNvPr id="16" name="Graphic 7">
            <a:extLst>
              <a:ext uri="{FF2B5EF4-FFF2-40B4-BE49-F238E27FC236}">
                <a16:creationId xmlns:a16="http://schemas.microsoft.com/office/drawing/2014/main" id="{35B8115C-0B93-A8C1-15B0-15AEB492757C}"/>
              </a:ext>
            </a:extLst>
          </p:cNvPr>
          <p:cNvSpPr/>
          <p:nvPr/>
        </p:nvSpPr>
        <p:spPr>
          <a:xfrm>
            <a:off x="603878" y="1267994"/>
            <a:ext cx="6278419" cy="81239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7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6CE6-357C-7256-1749-E3CEEABF1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2229218"/>
            <a:ext cx="5828146" cy="39750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825500">
              <a:buNone/>
              <a:defRPr sz="5500" b="1"/>
            </a:pPr>
            <a:r>
              <a:rPr lang="en-US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Read through the information sheet carefully </a:t>
            </a:r>
          </a:p>
          <a:p>
            <a:pPr marL="0" indent="0" defTabSz="825500">
              <a:buNone/>
              <a:defRPr sz="5500" b="1"/>
            </a:pPr>
            <a:endParaRPr lang="en-US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None/>
              <a:defRPr sz="5500" b="1"/>
            </a:pPr>
            <a:r>
              <a:rPr lang="en-US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Label the various body parts that can be affected by cystic fibrosis and describe how that body part is impacted.</a:t>
            </a:r>
          </a:p>
          <a:p>
            <a:pPr marL="0" indent="0" defTabSz="825500">
              <a:buNone/>
              <a:defRPr sz="5500" b="1"/>
            </a:pPr>
            <a:endParaRPr lang="en-US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None/>
              <a:defRPr sz="5500" b="1"/>
            </a:pPr>
            <a:r>
              <a:rPr lang="en-US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Try to keep your annotations to a single sentence.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9218D9-FC39-2377-C62F-C57D4E2CF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545056"/>
            <a:ext cx="6148643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How does CF affect the body?</a:t>
            </a:r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4267FB93-C87E-FA7A-57BA-98124E1ADC36}"/>
              </a:ext>
            </a:extLst>
          </p:cNvPr>
          <p:cNvSpPr/>
          <p:nvPr/>
        </p:nvSpPr>
        <p:spPr>
          <a:xfrm>
            <a:off x="3547231" y="1126598"/>
            <a:ext cx="2349934" cy="99491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Picture 12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EAD55FAF-6A6A-5076-4C5D-C62D42248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9298">
            <a:off x="5898731" y="-515871"/>
            <a:ext cx="8899430" cy="8228007"/>
          </a:xfrm>
          <a:prstGeom prst="rect">
            <a:avLst/>
          </a:prstGeom>
        </p:spPr>
      </p:pic>
      <p:pic>
        <p:nvPicPr>
          <p:cNvPr id="15" name="Picture 14" descr="A blue silhouette of a person&#10;&#10;Description automatically generated">
            <a:extLst>
              <a:ext uri="{FF2B5EF4-FFF2-40B4-BE49-F238E27FC236}">
                <a16:creationId xmlns:a16="http://schemas.microsoft.com/office/drawing/2014/main" id="{0BEDDD28-6972-2918-5BC9-4F49113EC1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18917"/>
          <a:stretch/>
        </p:blipFill>
        <p:spPr>
          <a:xfrm>
            <a:off x="8109284" y="457133"/>
            <a:ext cx="2532185" cy="6081175"/>
          </a:xfrm>
          <a:prstGeom prst="rect">
            <a:avLst/>
          </a:prstGeom>
        </p:spPr>
      </p:pic>
      <p:pic>
        <p:nvPicPr>
          <p:cNvPr id="19" name="Picture 1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2C8DAE4D-71D8-A4DD-5D45-891784B86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905">
            <a:off x="10835097" y="1149866"/>
            <a:ext cx="1314706" cy="1441505"/>
          </a:xfrm>
          <a:prstGeom prst="rect">
            <a:avLst/>
          </a:prstGeom>
        </p:spPr>
      </p:pic>
      <p:pic>
        <p:nvPicPr>
          <p:cNvPr id="21" name="Picture 20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F3D37440-B5B4-3AE2-F4CB-0F91780D7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7449661" y="5847912"/>
            <a:ext cx="424126" cy="465032"/>
          </a:xfrm>
          <a:prstGeom prst="rect">
            <a:avLst/>
          </a:prstGeom>
        </p:spPr>
      </p:pic>
      <p:pic>
        <p:nvPicPr>
          <p:cNvPr id="23" name="Picture 22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F94A3960-6563-6D07-8934-90BB008BD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777">
            <a:off x="10500261" y="160577"/>
            <a:ext cx="701316" cy="7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5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9AA-5E57-4E94-0364-B8EFCC15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52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Can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C3E5-E242-D815-8CA5-E8F59529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65"/>
            <a:ext cx="10515600" cy="4439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98500" indent="-698500" defTabSz="825500">
              <a:defRPr sz="5500" b="1"/>
            </a:pPr>
            <a:r>
              <a:rPr lang="en-GB" sz="3300" dirty="0">
                <a:solidFill>
                  <a:srgbClr val="092240"/>
                </a:solidFill>
                <a:latin typeface="Museo Sans 500" panose="02000000000000000000" pitchFamily="2" charset="77"/>
              </a:rPr>
              <a:t>Explain why some people develop cystic fibrosis?</a:t>
            </a:r>
          </a:p>
          <a:p>
            <a:pPr marL="698500" indent="-698500" defTabSz="825500">
              <a:defRPr sz="5500" b="1"/>
            </a:pPr>
            <a:endParaRPr lang="en-GB" sz="33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698500" indent="-698500" defTabSz="825500">
              <a:defRPr sz="5500" b="1"/>
            </a:pPr>
            <a:r>
              <a:rPr lang="en-GB" sz="3300" dirty="0">
                <a:solidFill>
                  <a:srgbClr val="092240"/>
                </a:solidFill>
                <a:latin typeface="Museo Sans 500" panose="02000000000000000000" pitchFamily="2" charset="77"/>
              </a:rPr>
              <a:t>Describe how cystic fibrosis can impact the lives of people who have it?</a:t>
            </a:r>
          </a:p>
          <a:p>
            <a:pPr marL="698500" indent="-698500" defTabSz="825500">
              <a:defRPr sz="5500" b="1"/>
            </a:pPr>
            <a:endParaRPr lang="en-GB" sz="33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698500" indent="-698500" defTabSz="825500">
              <a:defRPr sz="5500" b="1"/>
            </a:pPr>
            <a:r>
              <a:rPr lang="en-GB" sz="3300" dirty="0">
                <a:solidFill>
                  <a:srgbClr val="092240"/>
                </a:solidFill>
                <a:latin typeface="Museo Sans 500" panose="02000000000000000000" pitchFamily="2" charset="77"/>
              </a:rPr>
              <a:t>Tell someone what some of the treatments available for cystic fibrosis are?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486D85B4-B1F5-5597-9C45-0932FECEF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0" y="5452727"/>
            <a:ext cx="1091120" cy="1196355"/>
          </a:xfrm>
          <a:prstGeom prst="rect">
            <a:avLst/>
          </a:prstGeom>
        </p:spPr>
      </p:pic>
      <p:pic>
        <p:nvPicPr>
          <p:cNvPr id="10" name="Picture 9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73F9330C-ECED-6D8D-61B6-3C5E83538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068">
            <a:off x="8613638" y="-1710624"/>
            <a:ext cx="2938134" cy="4260294"/>
          </a:xfrm>
          <a:prstGeom prst="rect">
            <a:avLst/>
          </a:prstGeom>
        </p:spPr>
      </p:pic>
      <p:pic>
        <p:nvPicPr>
          <p:cNvPr id="4" name="Picture 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3AF4E1F7-7B44-B7EF-ABAC-4E1E6491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4877">
            <a:off x="7319858" y="134218"/>
            <a:ext cx="520419" cy="570612"/>
          </a:xfrm>
          <a:prstGeom prst="rect">
            <a:avLst/>
          </a:prstGeom>
        </p:spPr>
      </p:pic>
      <p:pic>
        <p:nvPicPr>
          <p:cNvPr id="8" name="Picture 7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2B7AB8DD-F5C9-F40D-8102-C426090F0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7645">
            <a:off x="10790069" y="2129180"/>
            <a:ext cx="903385" cy="990514"/>
          </a:xfrm>
          <a:prstGeom prst="rect">
            <a:avLst/>
          </a:prstGeom>
        </p:spPr>
      </p:pic>
      <p:sp>
        <p:nvSpPr>
          <p:cNvPr id="9" name="Graphic 7">
            <a:extLst>
              <a:ext uri="{FF2B5EF4-FFF2-40B4-BE49-F238E27FC236}">
                <a16:creationId xmlns:a16="http://schemas.microsoft.com/office/drawing/2014/main" id="{66DF0ACA-FDAA-8434-8053-6D3BC5A79543}"/>
              </a:ext>
            </a:extLst>
          </p:cNvPr>
          <p:cNvSpPr/>
          <p:nvPr/>
        </p:nvSpPr>
        <p:spPr>
          <a:xfrm>
            <a:off x="838200" y="1451946"/>
            <a:ext cx="2592748" cy="103016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chemeClr val="bg1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8" ma:contentTypeDescription="Create a new document." ma:contentTypeScope="" ma:versionID="833eb3dee03de706b959573fd3b810d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fffd1232843c5f41e1b24312dcb66d1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F7663F-CEDD-4E7E-BD01-D60BD7B657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C3B50F-7B76-4C92-BFFA-BC72BAB3F7E5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3.xml><?xml version="1.0" encoding="utf-8"?>
<ds:datastoreItem xmlns:ds="http://schemas.openxmlformats.org/officeDocument/2006/customXml" ds:itemID="{5A357695-990D-4AD8-800F-6B2C6B8BF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1283</Words>
  <Application>Microsoft Office PowerPoint</Application>
  <PresentationFormat>Widescreen</PresentationFormat>
  <Paragraphs>122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Museo Sans 900</vt:lpstr>
      <vt:lpstr>Museo Sans 700</vt:lpstr>
      <vt:lpstr>Museo Sans 500</vt:lpstr>
      <vt:lpstr>Aptos Display</vt:lpstr>
      <vt:lpstr>Arial</vt:lpstr>
      <vt:lpstr>office theme</vt:lpstr>
      <vt:lpstr>What is Cystic Fibrosis?</vt:lpstr>
      <vt:lpstr>In this lesson, we’ll learn...</vt:lpstr>
      <vt:lpstr>Starter activity</vt:lpstr>
      <vt:lpstr>The correct answers!</vt:lpstr>
      <vt:lpstr>All about cystic fibrosis</vt:lpstr>
      <vt:lpstr>What is cystic fibrosis, exactly?</vt:lpstr>
      <vt:lpstr>How CF affects the body?</vt:lpstr>
      <vt:lpstr>How does CF affect the body?</vt:lpstr>
      <vt:lpstr>Can you…</vt:lpstr>
      <vt:lpstr>Treatments for cystic fibrosis</vt:lpstr>
      <vt:lpstr>Treatment 1: Physiotherapy</vt:lpstr>
      <vt:lpstr>Treatment 2: CFTR modulators</vt:lpstr>
      <vt:lpstr>Treatment 3: Antibiotics</vt:lpstr>
      <vt:lpstr>Treatment 4: Enzyme capsules</vt:lpstr>
      <vt:lpstr>Treatment 5: Physical activity</vt:lpstr>
      <vt:lpstr>Treatment 6: Diet</vt:lpstr>
      <vt:lpstr>Now, for all six treatments…</vt:lpstr>
      <vt:lpstr>Can you…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Booth</dc:creator>
  <cp:lastModifiedBy>Faye Booth</cp:lastModifiedBy>
  <cp:revision>570</cp:revision>
  <dcterms:created xsi:type="dcterms:W3CDTF">2024-04-18T09:55:28Z</dcterms:created>
  <dcterms:modified xsi:type="dcterms:W3CDTF">2024-05-28T12:15:59Z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